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57" r:id="rId3"/>
    <p:sldId id="260" r:id="rId4"/>
    <p:sldId id="262" r:id="rId5"/>
    <p:sldId id="265" r:id="rId6"/>
    <p:sldId id="264" r:id="rId7"/>
    <p:sldId id="267" r:id="rId8"/>
    <p:sldId id="266" r:id="rId9"/>
    <p:sldId id="263" r:id="rId10"/>
    <p:sldId id="261" r:id="rId11"/>
    <p:sldId id="271" r:id="rId12"/>
    <p:sldId id="270" r:id="rId13"/>
    <p:sldId id="269" r:id="rId14"/>
    <p:sldId id="268" r:id="rId15"/>
    <p:sldId id="272" r:id="rId16"/>
    <p:sldId id="274" r:id="rId17"/>
    <p:sldId id="273" r:id="rId18"/>
    <p:sldId id="275" r:id="rId19"/>
    <p:sldId id="278" r:id="rId20"/>
    <p:sldId id="281" r:id="rId21"/>
    <p:sldId id="280" r:id="rId22"/>
    <p:sldId id="279" r:id="rId23"/>
    <p:sldId id="282" r:id="rId24"/>
    <p:sldId id="277" r:id="rId25"/>
    <p:sldId id="285" r:id="rId26"/>
    <p:sldId id="284" r:id="rId27"/>
    <p:sldId id="288" r:id="rId28"/>
    <p:sldId id="287" r:id="rId29"/>
    <p:sldId id="286" r:id="rId30"/>
    <p:sldId id="289" r:id="rId31"/>
    <p:sldId id="290" r:id="rId32"/>
    <p:sldId id="276" r:id="rId33"/>
    <p:sldId id="293" r:id="rId34"/>
    <p:sldId id="292" r:id="rId35"/>
    <p:sldId id="294" r:id="rId36"/>
    <p:sldId id="295" r:id="rId37"/>
    <p:sldId id="291" r:id="rId38"/>
    <p:sldId id="296" r:id="rId39"/>
    <p:sldId id="297" r:id="rId40"/>
    <p:sldId id="298" r:id="rId41"/>
    <p:sldId id="304" r:id="rId42"/>
    <p:sldId id="301" r:id="rId43"/>
    <p:sldId id="300" r:id="rId44"/>
    <p:sldId id="299" r:id="rId45"/>
    <p:sldId id="258" r:id="rId4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945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070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318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344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204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802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4811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659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213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300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482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142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ACBC-BD3D-73B2-DBF5-EA9B121CF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908F61D-0633-EFBE-C0DB-B51CE0358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4" y="0"/>
            <a:ext cx="2246335" cy="6867036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10FFED1E-A97E-7F35-A5DE-531C0D7C00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95F9EA6-C94D-BA98-182D-F69622C98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91" y="1942838"/>
            <a:ext cx="2165617" cy="1615037"/>
          </a:xfrm>
          <a:prstGeom prst="rect">
            <a:avLst/>
          </a:prstGeom>
        </p:spPr>
      </p:pic>
      <p:sp>
        <p:nvSpPr>
          <p:cNvPr id="5" name="Başlık 4">
            <a:extLst>
              <a:ext uri="{FF2B5EF4-FFF2-40B4-BE49-F238E27FC236}">
                <a16:creationId xmlns:a16="http://schemas.microsoft.com/office/drawing/2014/main" id="{A2C13FDA-FAE7-61D8-D8CE-C25419FDB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845" y="3885677"/>
            <a:ext cx="7922307" cy="1615036"/>
          </a:xfrm>
        </p:spPr>
        <p:txBody>
          <a:bodyPr>
            <a:normAutofit fontScale="90000"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ALKOL-MADDE EĞİTİMİ</a:t>
            </a:r>
            <a:br>
              <a:rPr lang="tr-TR" b="1" dirty="0">
                <a:solidFill>
                  <a:schemeClr val="bg1"/>
                </a:solidFill>
              </a:rPr>
            </a:br>
            <a:r>
              <a:rPr lang="tr-TR" b="1" dirty="0">
                <a:solidFill>
                  <a:schemeClr val="bg1"/>
                </a:solidFill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37684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F9FA-52B1-46C9-1C10-843155546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F4E05D25-484B-D2DF-2618-E9985B36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395C872-26A6-A10D-0D87-7C0D0E048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6757E6C-3FB8-9292-53E7-1AD66733D922}"/>
              </a:ext>
            </a:extLst>
          </p:cNvPr>
          <p:cNvSpPr txBox="1">
            <a:spLocks/>
          </p:cNvSpPr>
          <p:nvPr/>
        </p:nvSpPr>
        <p:spPr>
          <a:xfrm>
            <a:off x="871417" y="383069"/>
            <a:ext cx="7728915" cy="954103"/>
          </a:xfrm>
          <a:prstGeom prst="rect">
            <a:avLst/>
          </a:prstGeom>
        </p:spPr>
        <p:txBody>
          <a:bodyPr vert="horz" wrap="square" lIns="0" tIns="640076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000" b="1" dirty="0">
                <a:latin typeface="Agency FB" panose="020B0503020202020204" pitchFamily="34" charset="0"/>
              </a:rPr>
              <a:t>            </a:t>
            </a:r>
            <a:r>
              <a:rPr lang="en-US" sz="2000" b="1" dirty="0" err="1">
                <a:latin typeface="Agency FB" panose="020B0503020202020204" pitchFamily="34" charset="0"/>
              </a:rPr>
              <a:t>Bağımlı</a:t>
            </a:r>
            <a:r>
              <a:rPr lang="en-US" sz="2000" b="1" spc="-100" dirty="0">
                <a:latin typeface="Agency FB" panose="020B0503020202020204" pitchFamily="34" charset="0"/>
              </a:rPr>
              <a:t> </a:t>
            </a:r>
            <a:r>
              <a:rPr lang="en-US" sz="2000" b="1" dirty="0" err="1">
                <a:latin typeface="Agency FB" panose="020B0503020202020204" pitchFamily="34" charset="0"/>
              </a:rPr>
              <a:t>Kişi</a:t>
            </a:r>
            <a:r>
              <a:rPr lang="en-US" sz="2000" b="1" spc="-95" dirty="0">
                <a:latin typeface="Agency FB" panose="020B0503020202020204" pitchFamily="34" charset="0"/>
              </a:rPr>
              <a:t> </a:t>
            </a:r>
            <a:r>
              <a:rPr lang="en-US" sz="2000" b="1" dirty="0" err="1">
                <a:latin typeface="Agency FB" panose="020B0503020202020204" pitchFamily="34" charset="0"/>
              </a:rPr>
              <a:t>Nasıl</a:t>
            </a:r>
            <a:r>
              <a:rPr lang="en-US" sz="2000" b="1" spc="-95" dirty="0">
                <a:latin typeface="Agency FB" panose="020B0503020202020204" pitchFamily="34" charset="0"/>
              </a:rPr>
              <a:t> </a:t>
            </a:r>
            <a:r>
              <a:rPr lang="en-US" sz="2000" b="1" spc="-10" dirty="0" err="1">
                <a:latin typeface="Agency FB" panose="020B0503020202020204" pitchFamily="34" charset="0"/>
              </a:rPr>
              <a:t>Davranır</a:t>
            </a:r>
            <a:r>
              <a:rPr lang="en-US" sz="2000" b="1" spc="-10" dirty="0">
                <a:latin typeface="Agency FB" panose="020B0503020202020204" pitchFamily="34" charset="0"/>
              </a:rPr>
              <a:t>?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8649804-09CF-92B3-9149-E0787378BA8C}"/>
              </a:ext>
            </a:extLst>
          </p:cNvPr>
          <p:cNvSpPr txBox="1"/>
          <p:nvPr/>
        </p:nvSpPr>
        <p:spPr>
          <a:xfrm>
            <a:off x="871417" y="2105561"/>
            <a:ext cx="54473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latin typeface="Agency FB" panose="020B0503020202020204" pitchFamily="34" charset="0"/>
              </a:rPr>
              <a:t>Zamanla madde kullanımını ve dozunu arttırır.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latin typeface="Agency FB" panose="020B0503020202020204" pitchFamily="34" charset="0"/>
              </a:rPr>
              <a:t>Madde kullanımına ara verdiğinde yoksunluk belirtileri yaşar.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latin typeface="Agency FB" panose="020B0503020202020204" pitchFamily="34" charset="0"/>
              </a:rPr>
              <a:t>Tasarladığından daha fazla miktarda madde kullanır.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latin typeface="Agency FB" panose="020B0503020202020204" pitchFamily="34" charset="0"/>
              </a:rPr>
              <a:t>Sosyal, mesleki, ailesel aktivitelerini aksatır.</a:t>
            </a:r>
            <a:endParaRPr lang="en-US" sz="2000" dirty="0">
              <a:latin typeface="Agency FB" panose="020B0503020202020204" pitchFamily="34" charset="0"/>
            </a:endParaRPr>
          </a:p>
        </p:txBody>
      </p:sp>
      <p:pic>
        <p:nvPicPr>
          <p:cNvPr id="4" name="Resim 3" descr="çizim, şişe, taslak, çizgi film içeren bir resim&#10;&#10;Açıklama otomatik olarak oluşturuldu">
            <a:extLst>
              <a:ext uri="{FF2B5EF4-FFF2-40B4-BE49-F238E27FC236}">
                <a16:creationId xmlns:a16="http://schemas.microsoft.com/office/drawing/2014/main" id="{3205F7A8-CC46-66B9-479F-BE3F3AC5C2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6" y="4918265"/>
            <a:ext cx="2558604" cy="19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A6FED-F91E-3B99-7C7B-3810185D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E8AE356-BD9E-04B8-991A-DB40196C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03ED6E9-0EC9-50B3-0222-F95EF8CDC1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99A5462E-CEE4-788A-BA02-7B753BB02DCB}"/>
              </a:ext>
            </a:extLst>
          </p:cNvPr>
          <p:cNvSpPr txBox="1">
            <a:spLocks/>
          </p:cNvSpPr>
          <p:nvPr/>
        </p:nvSpPr>
        <p:spPr>
          <a:xfrm>
            <a:off x="871417" y="695269"/>
            <a:ext cx="7728915" cy="746522"/>
          </a:xfrm>
          <a:prstGeom prst="rect">
            <a:avLst/>
          </a:prstGeom>
        </p:spPr>
        <p:txBody>
          <a:bodyPr vert="horz" wrap="square" lIns="0" tIns="312582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dirty="0" err="1">
                <a:latin typeface="Agency FB" panose="020B0503020202020204" pitchFamily="34" charset="0"/>
              </a:rPr>
              <a:t>Çok</a:t>
            </a:r>
            <a:r>
              <a:rPr lang="en-US" sz="2800" b="1" spc="-80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Boyutlu</a:t>
            </a:r>
            <a:r>
              <a:rPr lang="en-US" sz="2800" b="1" spc="-80" dirty="0">
                <a:latin typeface="Agency FB" panose="020B0503020202020204" pitchFamily="34" charset="0"/>
              </a:rPr>
              <a:t> </a:t>
            </a:r>
            <a:r>
              <a:rPr lang="en-US" sz="2800" b="1" dirty="0">
                <a:latin typeface="Agency FB" panose="020B0503020202020204" pitchFamily="34" charset="0"/>
              </a:rPr>
              <a:t>Bir</a:t>
            </a:r>
            <a:r>
              <a:rPr lang="en-US" sz="2800" b="1" spc="-80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Sorun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1ABB308A-1D78-FB4F-0CFC-E270BD66DE81}"/>
              </a:ext>
            </a:extLst>
          </p:cNvPr>
          <p:cNvSpPr txBox="1"/>
          <p:nvPr/>
        </p:nvSpPr>
        <p:spPr>
          <a:xfrm>
            <a:off x="871417" y="1938710"/>
            <a:ext cx="7633970" cy="1389996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065" marR="5080">
              <a:lnSpc>
                <a:spcPct val="96000"/>
              </a:lnSpc>
              <a:spcBef>
                <a:spcPts val="185"/>
              </a:spcBef>
              <a:tabLst>
                <a:tab pos="240665" algn="l"/>
              </a:tabLst>
            </a:pPr>
            <a:r>
              <a:rPr sz="2700" b="1" baseline="1543" dirty="0">
                <a:latin typeface="Agency FB" panose="020B0503020202020204" pitchFamily="34" charset="0"/>
                <a:cs typeface="Calibri"/>
              </a:rPr>
              <a:t>Bir</a:t>
            </a:r>
            <a:r>
              <a:rPr sz="2700" b="1" spc="-22" baseline="1543" dirty="0">
                <a:latin typeface="Agency FB" panose="020B0503020202020204" pitchFamily="34" charset="0"/>
                <a:cs typeface="Calibri"/>
              </a:rPr>
              <a:t> </a:t>
            </a:r>
            <a:r>
              <a:rPr sz="2700" b="1" baseline="1543" dirty="0">
                <a:latin typeface="Agency FB" panose="020B0503020202020204" pitchFamily="34" charset="0"/>
                <a:cs typeface="Calibri"/>
              </a:rPr>
              <a:t>Sağlık</a:t>
            </a:r>
            <a:r>
              <a:rPr sz="2700" b="1" spc="-22" baseline="1543" dirty="0">
                <a:latin typeface="Agency FB" panose="020B0503020202020204" pitchFamily="34" charset="0"/>
                <a:cs typeface="Calibri"/>
              </a:rPr>
              <a:t> </a:t>
            </a:r>
            <a:r>
              <a:rPr sz="2700" b="1" baseline="1543" dirty="0">
                <a:latin typeface="Agency FB" panose="020B0503020202020204" pitchFamily="34" charset="0"/>
                <a:cs typeface="Calibri"/>
              </a:rPr>
              <a:t>Sorunudur</a:t>
            </a:r>
            <a:r>
              <a:rPr sz="2700" baseline="1543" dirty="0">
                <a:latin typeface="Agency FB" panose="020B0503020202020204" pitchFamily="34" charset="0"/>
                <a:cs typeface="Calibri"/>
              </a:rPr>
              <a:t>:</a:t>
            </a:r>
            <a:r>
              <a:rPr sz="2700" spc="-15" baseline="1543" dirty="0">
                <a:latin typeface="Agency FB" panose="020B0503020202020204" pitchFamily="34" charset="0"/>
                <a:cs typeface="Calibri"/>
              </a:rPr>
              <a:t> </a:t>
            </a:r>
            <a:r>
              <a:rPr sz="2700" baseline="1543" dirty="0">
                <a:latin typeface="Agency FB" panose="020B0503020202020204" pitchFamily="34" charset="0"/>
                <a:cs typeface="Calibri"/>
              </a:rPr>
              <a:t>Bağımlılık</a:t>
            </a:r>
            <a:r>
              <a:rPr sz="2700" spc="-22" baseline="1543" dirty="0">
                <a:latin typeface="Agency FB" panose="020B0503020202020204" pitchFamily="34" charset="0"/>
                <a:cs typeface="Calibri"/>
              </a:rPr>
              <a:t> </a:t>
            </a:r>
            <a:r>
              <a:rPr sz="2700" baseline="1543" dirty="0">
                <a:latin typeface="Agency FB" panose="020B0503020202020204" pitchFamily="34" charset="0"/>
                <a:cs typeface="Calibri"/>
              </a:rPr>
              <a:t>bir</a:t>
            </a:r>
            <a:r>
              <a:rPr sz="2700" spc="-22" baseline="1543" dirty="0">
                <a:latin typeface="Agency FB" panose="020B0503020202020204" pitchFamily="34" charset="0"/>
                <a:cs typeface="Calibri"/>
              </a:rPr>
              <a:t> </a:t>
            </a:r>
            <a:r>
              <a:rPr sz="2700" baseline="1543" dirty="0">
                <a:latin typeface="Agency FB" panose="020B0503020202020204" pitchFamily="34" charset="0"/>
                <a:cs typeface="Calibri"/>
              </a:rPr>
              <a:t>beyin</a:t>
            </a:r>
            <a:r>
              <a:rPr sz="2700" spc="-15" baseline="1543" dirty="0">
                <a:latin typeface="Agency FB" panose="020B0503020202020204" pitchFamily="34" charset="0"/>
                <a:cs typeface="Calibri"/>
              </a:rPr>
              <a:t> </a:t>
            </a:r>
            <a:r>
              <a:rPr sz="2700" baseline="1543" dirty="0">
                <a:latin typeface="Agency FB" panose="020B0503020202020204" pitchFamily="34" charset="0"/>
                <a:cs typeface="Calibri"/>
              </a:rPr>
              <a:t>hastalığıdır.</a:t>
            </a:r>
            <a:r>
              <a:rPr sz="2700" spc="-22" baseline="1543" dirty="0">
                <a:latin typeface="Agency FB" panose="020B0503020202020204" pitchFamily="34" charset="0"/>
                <a:cs typeface="Calibri"/>
              </a:rPr>
              <a:t> </a:t>
            </a:r>
            <a:r>
              <a:rPr sz="2700" baseline="1543" dirty="0">
                <a:latin typeface="Agency FB" panose="020B0503020202020204" pitchFamily="34" charset="0"/>
                <a:cs typeface="Calibri"/>
              </a:rPr>
              <a:t>Ruhsal</a:t>
            </a:r>
            <a:r>
              <a:rPr sz="2700" spc="-22" baseline="1543" dirty="0">
                <a:latin typeface="Agency FB" panose="020B0503020202020204" pitchFamily="34" charset="0"/>
                <a:cs typeface="Calibri"/>
              </a:rPr>
              <a:t> </a:t>
            </a:r>
            <a:r>
              <a:rPr sz="2700" baseline="1543" dirty="0">
                <a:latin typeface="Agency FB" panose="020B0503020202020204" pitchFamily="34" charset="0"/>
                <a:cs typeface="Calibri"/>
              </a:rPr>
              <a:t>hastalıklar,</a:t>
            </a:r>
            <a:r>
              <a:rPr sz="2700" spc="-15" baseline="1543" dirty="0">
                <a:latin typeface="Agency FB" panose="020B0503020202020204" pitchFamily="34" charset="0"/>
                <a:cs typeface="Calibri"/>
              </a:rPr>
              <a:t> hepatit </a:t>
            </a:r>
            <a:r>
              <a:rPr sz="1800" dirty="0">
                <a:latin typeface="Agency FB" panose="020B0503020202020204" pitchFamily="34" charset="0"/>
                <a:cs typeface="Calibri"/>
              </a:rPr>
              <a:t>B,</a:t>
            </a:r>
            <a:r>
              <a:rPr sz="18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C,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HIV</a:t>
            </a:r>
            <a:r>
              <a:rPr sz="18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benzeri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bulaşıcı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hastalıklar,</a:t>
            </a:r>
            <a:r>
              <a:rPr sz="18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kalp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hastalığı</a:t>
            </a:r>
            <a:r>
              <a:rPr sz="18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ve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daha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birçok</a:t>
            </a:r>
            <a:r>
              <a:rPr sz="18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hastalık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dâhil </a:t>
            </a:r>
            <a:r>
              <a:rPr sz="1800" dirty="0">
                <a:latin typeface="Agency FB" panose="020B0503020202020204" pitchFamily="34" charset="0"/>
                <a:cs typeface="Calibri"/>
              </a:rPr>
              <a:t>olmak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üzere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çeşitli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sağlık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sorunları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ile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spc="-10" dirty="0" err="1">
                <a:latin typeface="Agency FB" panose="020B0503020202020204" pitchFamily="34" charset="0"/>
                <a:cs typeface="Calibri"/>
              </a:rPr>
              <a:t>bağlantılıdır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.</a:t>
            </a:r>
            <a:endParaRPr lang="tr-TR" sz="1800" spc="-10" dirty="0">
              <a:latin typeface="Agency FB" panose="020B0503020202020204" pitchFamily="34" charset="0"/>
              <a:cs typeface="Calibri"/>
            </a:endParaRPr>
          </a:p>
          <a:p>
            <a:pPr marL="12065" marR="5080">
              <a:lnSpc>
                <a:spcPct val="96000"/>
              </a:lnSpc>
              <a:spcBef>
                <a:spcPts val="185"/>
              </a:spcBef>
              <a:tabLst>
                <a:tab pos="240665" algn="l"/>
              </a:tabLst>
            </a:pPr>
            <a:endParaRPr sz="1800"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40665" algn="l"/>
              </a:tabLst>
            </a:pPr>
            <a:r>
              <a:rPr sz="1800" b="1" dirty="0">
                <a:latin typeface="Agency FB" panose="020B0503020202020204" pitchFamily="34" charset="0"/>
                <a:cs typeface="Calibri"/>
              </a:rPr>
              <a:t>Bir</a:t>
            </a:r>
            <a:r>
              <a:rPr sz="1800" b="1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b="1" dirty="0">
                <a:latin typeface="Agency FB" panose="020B0503020202020204" pitchFamily="34" charset="0"/>
                <a:cs typeface="Calibri"/>
              </a:rPr>
              <a:t>Sosyal</a:t>
            </a:r>
            <a:r>
              <a:rPr sz="1800" b="1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b="1" dirty="0">
                <a:latin typeface="Agency FB" panose="020B0503020202020204" pitchFamily="34" charset="0"/>
                <a:cs typeface="Calibri"/>
              </a:rPr>
              <a:t>Sorundur</a:t>
            </a:r>
            <a:r>
              <a:rPr sz="1800" dirty="0">
                <a:latin typeface="Agency FB" panose="020B0503020202020204" pitchFamily="34" charset="0"/>
                <a:cs typeface="Calibri"/>
              </a:rPr>
              <a:t>: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Evsizlik,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suç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ve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şiddet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ile</a:t>
            </a:r>
            <a:r>
              <a:rPr sz="18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bağlantılıdır.</a:t>
            </a:r>
            <a:endParaRPr sz="1800" dirty="0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C2D8B89-AECF-E4BF-A735-A64DF0E9AB54}"/>
              </a:ext>
            </a:extLst>
          </p:cNvPr>
          <p:cNvSpPr txBox="1"/>
          <p:nvPr/>
        </p:nvSpPr>
        <p:spPr>
          <a:xfrm>
            <a:off x="871417" y="3640959"/>
            <a:ext cx="7339965" cy="58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gency FB" panose="020B0503020202020204" pitchFamily="34" charset="0"/>
                <a:cs typeface="Calibri"/>
              </a:rPr>
              <a:t>Bir</a:t>
            </a:r>
            <a:r>
              <a:rPr sz="1800" b="1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b="1" dirty="0">
                <a:latin typeface="Agency FB" panose="020B0503020202020204" pitchFamily="34" charset="0"/>
                <a:cs typeface="Calibri"/>
              </a:rPr>
              <a:t>Ekonomik</a:t>
            </a:r>
            <a:r>
              <a:rPr sz="1800" b="1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b="1" dirty="0">
                <a:latin typeface="Agency FB" panose="020B0503020202020204" pitchFamily="34" charset="0"/>
                <a:cs typeface="Calibri"/>
              </a:rPr>
              <a:t>Sorundur:</a:t>
            </a:r>
            <a:r>
              <a:rPr sz="1800" b="1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Sağlık</a:t>
            </a:r>
            <a:r>
              <a:rPr sz="18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hizmetleri,</a:t>
            </a:r>
            <a:r>
              <a:rPr sz="18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verimlilik</a:t>
            </a:r>
            <a:r>
              <a:rPr sz="18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kaybı,</a:t>
            </a:r>
            <a:r>
              <a:rPr sz="18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kazalar</a:t>
            </a:r>
            <a:r>
              <a:rPr sz="18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gibi</a:t>
            </a:r>
            <a:r>
              <a:rPr sz="18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sonuçlar</a:t>
            </a:r>
            <a:endParaRPr sz="1800"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800" dirty="0">
                <a:latin typeface="Agency FB" panose="020B0503020202020204" pitchFamily="34" charset="0"/>
                <a:cs typeface="Calibri"/>
              </a:rPr>
              <a:t>nedeniyle</a:t>
            </a:r>
            <a:r>
              <a:rPr sz="18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birey</a:t>
            </a:r>
            <a:r>
              <a:rPr sz="18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ve</a:t>
            </a:r>
            <a:r>
              <a:rPr sz="18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topluma</a:t>
            </a:r>
            <a:r>
              <a:rPr sz="18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ciddi</a:t>
            </a:r>
            <a:r>
              <a:rPr sz="18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dirty="0">
                <a:latin typeface="Agency FB" panose="020B0503020202020204" pitchFamily="34" charset="0"/>
                <a:cs typeface="Calibri"/>
              </a:rPr>
              <a:t>maliyetler</a:t>
            </a:r>
            <a:r>
              <a:rPr sz="18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1800" spc="-10" dirty="0">
                <a:latin typeface="Agency FB" panose="020B0503020202020204" pitchFamily="34" charset="0"/>
                <a:cs typeface="Calibri"/>
              </a:rPr>
              <a:t>çıkarır.</a:t>
            </a:r>
            <a:endParaRPr sz="18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9" name="Resim 8" descr="çizim, çizgi film, çocukların yaptığı resimler, kırpıntı çizim içeren bir resim&#10;&#10;Açıklama otomatik olarak oluşturuldu">
            <a:extLst>
              <a:ext uri="{FF2B5EF4-FFF2-40B4-BE49-F238E27FC236}">
                <a16:creationId xmlns:a16="http://schemas.microsoft.com/office/drawing/2014/main" id="{7AC0178B-AA19-2DD9-502F-D96BF06A2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941" y="5477039"/>
            <a:ext cx="2530059" cy="138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86158-63AE-71AA-0E97-4EEC67EAA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BCA32D30-CCAE-6B07-EF85-33C1CB3F1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7243758-F5E1-A264-EF0B-A127AB50D3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15">
            <a:extLst>
              <a:ext uri="{FF2B5EF4-FFF2-40B4-BE49-F238E27FC236}">
                <a16:creationId xmlns:a16="http://schemas.microsoft.com/office/drawing/2014/main" id="{526AF99A-BC91-C0DD-FD19-41F7B6AC8AAA}"/>
              </a:ext>
            </a:extLst>
          </p:cNvPr>
          <p:cNvSpPr txBox="1">
            <a:spLocks/>
          </p:cNvSpPr>
          <p:nvPr/>
        </p:nvSpPr>
        <p:spPr>
          <a:xfrm>
            <a:off x="458314" y="795131"/>
            <a:ext cx="7047541" cy="880954"/>
          </a:xfrm>
          <a:prstGeom prst="rect">
            <a:avLst/>
          </a:prstGeom>
        </p:spPr>
        <p:txBody>
          <a:bodyPr vert="horz" wrap="square" lIns="0" tIns="262834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1320">
              <a:lnSpc>
                <a:spcPct val="100000"/>
              </a:lnSpc>
              <a:spcBef>
                <a:spcPts val="95"/>
              </a:spcBef>
            </a:pPr>
            <a:r>
              <a:rPr lang="en-US" sz="4000" b="1" dirty="0" err="1"/>
              <a:t>Bağımlılık</a:t>
            </a:r>
            <a:r>
              <a:rPr lang="en-US" sz="4000" b="1" spc="-114" dirty="0"/>
              <a:t> </a:t>
            </a:r>
            <a:r>
              <a:rPr lang="en-US" sz="4000" b="1" dirty="0"/>
              <a:t>Bir</a:t>
            </a:r>
            <a:r>
              <a:rPr lang="en-US" sz="4000" b="1" spc="-110" dirty="0"/>
              <a:t> </a:t>
            </a:r>
            <a:r>
              <a:rPr lang="en-US" sz="4000" b="1" dirty="0" err="1"/>
              <a:t>Gençlik</a:t>
            </a:r>
            <a:r>
              <a:rPr lang="en-US" sz="4000" b="1" spc="-110" dirty="0"/>
              <a:t> </a:t>
            </a:r>
            <a:r>
              <a:rPr lang="en-US" sz="4000" b="1" spc="-10" dirty="0" err="1"/>
              <a:t>Sorunudur</a:t>
            </a:r>
            <a:endParaRPr lang="en-US" sz="4000" b="1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B49E9B25-FAF0-6584-E029-191B3DB6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478" t="29081" r="19891" b="25592"/>
          <a:stretch/>
        </p:blipFill>
        <p:spPr>
          <a:xfrm>
            <a:off x="2189699" y="1793203"/>
            <a:ext cx="7812601" cy="42696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2869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F8FDD-1114-8467-FC8D-F3794C9B9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CD78813-1451-9B01-AED5-8E0DE20A9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F8FD6C5-25B8-EE05-C5A1-A6E536F283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3" name="object 15">
            <a:extLst>
              <a:ext uri="{FF2B5EF4-FFF2-40B4-BE49-F238E27FC236}">
                <a16:creationId xmlns:a16="http://schemas.microsoft.com/office/drawing/2014/main" id="{E23B0DE3-14DE-45AD-F4F9-1413BB4A333F}"/>
              </a:ext>
            </a:extLst>
          </p:cNvPr>
          <p:cNvSpPr txBox="1">
            <a:spLocks/>
          </p:cNvSpPr>
          <p:nvPr/>
        </p:nvSpPr>
        <p:spPr>
          <a:xfrm>
            <a:off x="458314" y="795131"/>
            <a:ext cx="7047541" cy="880954"/>
          </a:xfrm>
          <a:prstGeom prst="rect">
            <a:avLst/>
          </a:prstGeom>
        </p:spPr>
        <p:txBody>
          <a:bodyPr vert="horz" wrap="square" lIns="0" tIns="262834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1320">
              <a:lnSpc>
                <a:spcPct val="100000"/>
              </a:lnSpc>
              <a:spcBef>
                <a:spcPts val="95"/>
              </a:spcBef>
            </a:pPr>
            <a:r>
              <a:rPr lang="tr-TR" sz="4000" b="1" dirty="0"/>
              <a:t>TÜRKİYE UYUŞTURUCU RAPORU</a:t>
            </a:r>
            <a:endParaRPr lang="en-US" sz="4000" b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367117A-2274-3CF9-4169-42516E11DA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130" t="29081" r="12052" b="20566"/>
          <a:stretch/>
        </p:blipFill>
        <p:spPr>
          <a:xfrm>
            <a:off x="1604445" y="1858395"/>
            <a:ext cx="8983110" cy="43237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152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88998-D3A9-C6D9-121A-0C0700F9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D3757074-1B33-8DBF-E1A2-B0E7CDB0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940AF00-F8C3-46E6-ABFC-F9A49D592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0FEBF394-0328-F1AB-570A-333494C8F280}"/>
              </a:ext>
            </a:extLst>
          </p:cNvPr>
          <p:cNvSpPr txBox="1">
            <a:spLocks/>
          </p:cNvSpPr>
          <p:nvPr/>
        </p:nvSpPr>
        <p:spPr>
          <a:xfrm>
            <a:off x="871417" y="695269"/>
            <a:ext cx="7728915" cy="808169"/>
          </a:xfrm>
          <a:prstGeom prst="rect">
            <a:avLst/>
          </a:prstGeom>
        </p:spPr>
        <p:txBody>
          <a:bodyPr vert="horz" wrap="square" lIns="0" tIns="31267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dirty="0" err="1">
                <a:latin typeface="Agency FB" panose="020B0503020202020204" pitchFamily="34" charset="0"/>
              </a:rPr>
              <a:t>Kişi</a:t>
            </a:r>
            <a:r>
              <a:rPr lang="en-US" sz="3200" b="1" spc="-85" dirty="0">
                <a:latin typeface="Agency FB" panose="020B0503020202020204" pitchFamily="34" charset="0"/>
              </a:rPr>
              <a:t> </a:t>
            </a:r>
            <a:r>
              <a:rPr lang="en-US" sz="3200" b="1" dirty="0">
                <a:latin typeface="Agency FB" panose="020B0503020202020204" pitchFamily="34" charset="0"/>
              </a:rPr>
              <a:t>Ne</a:t>
            </a:r>
            <a:r>
              <a:rPr lang="en-US" sz="3200" b="1" spc="-80" dirty="0">
                <a:latin typeface="Agency FB" panose="020B0503020202020204" pitchFamily="34" charset="0"/>
              </a:rPr>
              <a:t> </a:t>
            </a:r>
            <a:r>
              <a:rPr lang="en-US" sz="3200" b="1" dirty="0">
                <a:latin typeface="Agency FB" panose="020B0503020202020204" pitchFamily="34" charset="0"/>
              </a:rPr>
              <a:t>Zaman</a:t>
            </a:r>
            <a:r>
              <a:rPr lang="en-US" sz="3200" b="1" spc="-80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Bağımlı</a:t>
            </a:r>
            <a:r>
              <a:rPr lang="en-US" sz="3200" b="1" spc="-80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Sayılır</a:t>
            </a:r>
            <a:r>
              <a:rPr lang="en-US" sz="3200" b="1" spc="-10" dirty="0">
                <a:latin typeface="Agency FB" panose="020B0503020202020204" pitchFamily="34" charset="0"/>
              </a:rPr>
              <a:t>?</a:t>
            </a:r>
            <a:endParaRPr lang="en-US" sz="3200" b="1" dirty="0">
              <a:latin typeface="Agency FB" panose="020B050302020202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A585C8F-4DA8-99ED-6E68-A2EFD85AF2F3}"/>
              </a:ext>
            </a:extLst>
          </p:cNvPr>
          <p:cNvSpPr txBox="1"/>
          <p:nvPr/>
        </p:nvSpPr>
        <p:spPr>
          <a:xfrm>
            <a:off x="871417" y="1845679"/>
            <a:ext cx="7666990" cy="333424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26034">
              <a:lnSpc>
                <a:spcPts val="2250"/>
              </a:lnSpc>
              <a:spcBef>
                <a:spcPts val="300"/>
              </a:spcBef>
            </a:pPr>
            <a:r>
              <a:rPr sz="2000" dirty="0">
                <a:latin typeface="Agency FB" panose="020B0503020202020204" pitchFamily="34" charset="0"/>
                <a:cs typeface="Calibri"/>
              </a:rPr>
              <a:t>Ruhsal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Hastalıkların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Tanı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Kitabı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DSM-</a:t>
            </a:r>
            <a:r>
              <a:rPr sz="2000" dirty="0">
                <a:latin typeface="Agency FB" panose="020B0503020202020204" pitchFamily="34" charset="0"/>
                <a:cs typeface="Calibri"/>
              </a:rPr>
              <a:t>5’e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göre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yıl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içinde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aşağıdakilerden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en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az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ikisi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kendini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göstermeli,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klinik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açıdan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belirgin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sıkıntıya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ve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işlevsellikte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düşmeye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yol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açmalıdır: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05740" indent="-194945">
              <a:lnSpc>
                <a:spcPct val="100000"/>
              </a:lnSpc>
              <a:spcBef>
                <a:spcPts val="2350"/>
              </a:spcBef>
              <a:buSzPct val="95000"/>
              <a:buAutoNum type="arabicPeriod"/>
              <a:tabLst>
                <a:tab pos="20574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İstendiğinden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daha</a:t>
            </a:r>
            <a:r>
              <a:rPr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büyük</a:t>
            </a:r>
            <a:r>
              <a:rPr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ölçüde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veya</a:t>
            </a:r>
            <a:r>
              <a:rPr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uzun</a:t>
            </a:r>
            <a:r>
              <a:rPr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süreli</a:t>
            </a:r>
            <a:r>
              <a:rPr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kullanım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2700" marR="450215" indent="-2540">
              <a:lnSpc>
                <a:spcPts val="2250"/>
              </a:lnSpc>
              <a:spcBef>
                <a:spcPts val="275"/>
              </a:spcBef>
              <a:buSzPct val="95000"/>
              <a:buAutoNum type="arabicPeriod"/>
              <a:tabLst>
                <a:tab pos="20574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	Maddeyi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bırakmak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veya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kontrol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altında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tutmak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için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istek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veya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sonuç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vermeyen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çabalar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05104" marR="5080" indent="-195580">
              <a:lnSpc>
                <a:spcPts val="2340"/>
              </a:lnSpc>
              <a:spcBef>
                <a:spcPts val="315"/>
              </a:spcBef>
              <a:buSzPct val="95000"/>
              <a:buAutoNum type="arabicPeriod"/>
              <a:tabLst>
                <a:tab pos="24066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Maddeyi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elde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etmek,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kullanmak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veya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etkilerinden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kurtulmak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için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gerekli 	</a:t>
            </a:r>
            <a:r>
              <a:rPr sz="2000" dirty="0">
                <a:latin typeface="Agency FB" panose="020B0503020202020204" pitchFamily="34" charset="0"/>
                <a:cs typeface="Calibri"/>
              </a:rPr>
              <a:t>etkinliklere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çok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zaman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ayırma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05104" marR="142240" indent="-195580">
              <a:lnSpc>
                <a:spcPts val="2330"/>
              </a:lnSpc>
              <a:spcBef>
                <a:spcPts val="894"/>
              </a:spcBef>
              <a:buSzPct val="95000"/>
              <a:buAutoNum type="arabicPeriod"/>
              <a:tabLst>
                <a:tab pos="24066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Madde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kullanımı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için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çok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büyük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istek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duyma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veya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kendini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zorlanmış 	hissetme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05740" indent="-194945">
              <a:lnSpc>
                <a:spcPts val="2370"/>
              </a:lnSpc>
              <a:spcBef>
                <a:spcPts val="770"/>
              </a:spcBef>
              <a:buSzPct val="95000"/>
              <a:buAutoNum type="arabicPeriod"/>
              <a:tabLst>
                <a:tab pos="20574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Tekrar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eden</a:t>
            </a:r>
            <a:r>
              <a:rPr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kullanım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sonucu</a:t>
            </a:r>
            <a:r>
              <a:rPr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sorumluluklarını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yerine</a:t>
            </a:r>
            <a:r>
              <a:rPr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getirememe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(işte,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40665">
              <a:lnSpc>
                <a:spcPts val="2370"/>
              </a:lnSpc>
            </a:pPr>
            <a:r>
              <a:rPr sz="2000" dirty="0">
                <a:latin typeface="Agency FB" panose="020B0503020202020204" pitchFamily="34" charset="0"/>
                <a:cs typeface="Calibri"/>
              </a:rPr>
              <a:t>okulda,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evde)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5" name="Resim 4" descr="giyim, metin, adam, insan, gülümsemek, gülüş içeren bir resim&#10;&#10;Açıklama otomatik olarak oluşturuldu">
            <a:extLst>
              <a:ext uri="{FF2B5EF4-FFF2-40B4-BE49-F238E27FC236}">
                <a16:creationId xmlns:a16="http://schemas.microsoft.com/office/drawing/2014/main" id="{E77DEF80-2969-7434-E95F-D90F4B8E0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82" y="4975411"/>
            <a:ext cx="2510118" cy="18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0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AEB5-6866-72DE-619B-A38B79C90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D77FB73E-455F-7EDC-802E-E42135DA0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AD975C3-A004-ADA5-C06D-2E1526A2F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008A5840-B2EC-7DA0-64B3-BF819C270C78}"/>
              </a:ext>
            </a:extLst>
          </p:cNvPr>
          <p:cNvSpPr txBox="1">
            <a:spLocks/>
          </p:cNvSpPr>
          <p:nvPr/>
        </p:nvSpPr>
        <p:spPr>
          <a:xfrm>
            <a:off x="871417" y="695269"/>
            <a:ext cx="7728915" cy="808169"/>
          </a:xfrm>
          <a:prstGeom prst="rect">
            <a:avLst/>
          </a:prstGeom>
        </p:spPr>
        <p:txBody>
          <a:bodyPr vert="horz" wrap="square" lIns="0" tIns="31267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dirty="0" err="1">
                <a:latin typeface="Agency FB" panose="020B0503020202020204" pitchFamily="34" charset="0"/>
              </a:rPr>
              <a:t>Kişi</a:t>
            </a:r>
            <a:r>
              <a:rPr lang="en-US" sz="3200" b="1" spc="-85" dirty="0">
                <a:latin typeface="Agency FB" panose="020B0503020202020204" pitchFamily="34" charset="0"/>
              </a:rPr>
              <a:t> </a:t>
            </a:r>
            <a:r>
              <a:rPr lang="en-US" sz="3200" b="1" dirty="0">
                <a:latin typeface="Agency FB" panose="020B0503020202020204" pitchFamily="34" charset="0"/>
              </a:rPr>
              <a:t>Ne</a:t>
            </a:r>
            <a:r>
              <a:rPr lang="en-US" sz="3200" b="1" spc="-80" dirty="0">
                <a:latin typeface="Agency FB" panose="020B0503020202020204" pitchFamily="34" charset="0"/>
              </a:rPr>
              <a:t> </a:t>
            </a:r>
            <a:r>
              <a:rPr lang="en-US" sz="3200" b="1" dirty="0">
                <a:latin typeface="Agency FB" panose="020B0503020202020204" pitchFamily="34" charset="0"/>
              </a:rPr>
              <a:t>Zaman</a:t>
            </a:r>
            <a:r>
              <a:rPr lang="en-US" sz="3200" b="1" spc="-80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Bağımlı</a:t>
            </a:r>
            <a:r>
              <a:rPr lang="en-US" sz="3200" b="1" spc="-80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Sayılır</a:t>
            </a:r>
            <a:r>
              <a:rPr lang="en-US" sz="3200" b="1" spc="-10" dirty="0">
                <a:latin typeface="Agency FB" panose="020B0503020202020204" pitchFamily="34" charset="0"/>
              </a:rPr>
              <a:t>?</a:t>
            </a:r>
            <a:endParaRPr lang="en-US" sz="3200" b="1" dirty="0">
              <a:latin typeface="Agency FB" panose="020B0503020202020204" pitchFamily="34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4785FFD-2EFB-D2D8-CFAA-E462FA755EE3}"/>
              </a:ext>
            </a:extLst>
          </p:cNvPr>
          <p:cNvSpPr txBox="1">
            <a:spLocks/>
          </p:cNvSpPr>
          <p:nvPr/>
        </p:nvSpPr>
        <p:spPr>
          <a:xfrm>
            <a:off x="871417" y="1702536"/>
            <a:ext cx="9756826" cy="3767698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104" marR="5080" indent="-195580">
              <a:lnSpc>
                <a:spcPts val="2280"/>
              </a:lnSpc>
              <a:spcBef>
                <a:spcPts val="280"/>
              </a:spcBef>
              <a:buSzPct val="95000"/>
              <a:buFont typeface="Arial" panose="020B0604020202020204" pitchFamily="34" charset="0"/>
              <a:buAutoNum type="arabicPeriod" startAt="6"/>
              <a:tabLst>
                <a:tab pos="240665" algn="l"/>
              </a:tabLst>
            </a:pPr>
            <a:r>
              <a:rPr lang="en-US" sz="2000" dirty="0" err="1">
                <a:latin typeface="Agency FB" panose="020B0503020202020204" pitchFamily="34" charset="0"/>
              </a:rPr>
              <a:t>Olumsuz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etkilerine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rağmen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kullanıma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devam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etme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(</a:t>
            </a:r>
            <a:r>
              <a:rPr lang="en-US" sz="2000" dirty="0" err="1">
                <a:latin typeface="Agency FB" panose="020B0503020202020204" pitchFamily="34" charset="0"/>
              </a:rPr>
              <a:t>toplumsal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ve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kişiler</a:t>
            </a:r>
            <a:r>
              <a:rPr lang="tr-TR" sz="2000" spc="-1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arası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sorunlar</a:t>
            </a:r>
            <a:r>
              <a:rPr lang="en-US" sz="2000" spc="-10" dirty="0">
                <a:latin typeface="Agency FB" panose="020B0503020202020204" pitchFamily="34" charset="0"/>
              </a:rPr>
              <a:t>)</a:t>
            </a:r>
          </a:p>
          <a:p>
            <a:pPr marL="205740" indent="-195580">
              <a:lnSpc>
                <a:spcPts val="2185"/>
              </a:lnSpc>
              <a:spcBef>
                <a:spcPts val="500"/>
              </a:spcBef>
              <a:buSzPct val="95000"/>
              <a:buFont typeface="Arial" panose="020B0604020202020204" pitchFamily="34" charset="0"/>
              <a:buAutoNum type="arabicPeriod" startAt="6"/>
              <a:tabLst>
                <a:tab pos="205740" algn="l"/>
              </a:tabLst>
            </a:pPr>
            <a:r>
              <a:rPr lang="en-US" sz="2000" dirty="0" err="1">
                <a:latin typeface="Agency FB" panose="020B0503020202020204" pitchFamily="34" charset="0"/>
              </a:rPr>
              <a:t>Kullanımdan</a:t>
            </a:r>
            <a:r>
              <a:rPr lang="en-US" sz="2000" spc="-4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dolayı</a:t>
            </a:r>
            <a:r>
              <a:rPr lang="en-US" sz="2000" spc="-4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günlük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etkinliklerin</a:t>
            </a:r>
            <a:r>
              <a:rPr lang="en-US" sz="2000" spc="-4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bırakılması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veya</a:t>
            </a:r>
            <a:r>
              <a:rPr lang="en-US" sz="2000" spc="-4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azaltılması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spc="-20" dirty="0">
                <a:latin typeface="Agency FB" panose="020B0503020202020204" pitchFamily="34" charset="0"/>
              </a:rPr>
              <a:t>(</a:t>
            </a:r>
            <a:r>
              <a:rPr lang="en-US" sz="2000" spc="-20" dirty="0" err="1">
                <a:latin typeface="Agency FB" panose="020B0503020202020204" pitchFamily="34" charset="0"/>
              </a:rPr>
              <a:t>iş</a:t>
            </a:r>
            <a:r>
              <a:rPr lang="en-US" sz="2000" spc="-20" dirty="0">
                <a:latin typeface="Agency FB" panose="020B0503020202020204" pitchFamily="34" charset="0"/>
              </a:rPr>
              <a:t>,</a:t>
            </a:r>
            <a:r>
              <a:rPr lang="tr-TR" sz="2000" spc="-2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eğlence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spc="-20" dirty="0">
                <a:latin typeface="Agency FB" panose="020B0503020202020204" pitchFamily="34" charset="0"/>
              </a:rPr>
              <a:t>vb.)</a:t>
            </a:r>
          </a:p>
          <a:p>
            <a:pPr marL="205740" indent="-195580">
              <a:lnSpc>
                <a:spcPct val="100000"/>
              </a:lnSpc>
              <a:spcBef>
                <a:spcPts val="475"/>
              </a:spcBef>
              <a:buSzPct val="95000"/>
              <a:buFont typeface="Arial" panose="020B0604020202020204" pitchFamily="34" charset="0"/>
              <a:buAutoNum type="arabicPeriod" startAt="8"/>
              <a:tabLst>
                <a:tab pos="205740" algn="l"/>
              </a:tabLst>
            </a:pPr>
            <a:r>
              <a:rPr lang="en-US" sz="2000" dirty="0" err="1">
                <a:latin typeface="Agency FB" panose="020B0503020202020204" pitchFamily="34" charset="0"/>
              </a:rPr>
              <a:t>Tehlikeli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olabilecek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durumlarda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dahi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kullanmaya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devam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spc="-20" dirty="0" err="1">
                <a:latin typeface="Agency FB" panose="020B0503020202020204" pitchFamily="34" charset="0"/>
              </a:rPr>
              <a:t>etme</a:t>
            </a:r>
            <a:endParaRPr lang="en-US" sz="2000" spc="-20" dirty="0">
              <a:latin typeface="Agency FB" panose="020B0503020202020204" pitchFamily="34" charset="0"/>
            </a:endParaRPr>
          </a:p>
          <a:p>
            <a:pPr marL="205104" marR="1012825" indent="-195580">
              <a:lnSpc>
                <a:spcPts val="1950"/>
              </a:lnSpc>
              <a:spcBef>
                <a:spcPts val="965"/>
              </a:spcBef>
              <a:buSzPct val="95000"/>
              <a:buFont typeface="Arial" panose="020B0604020202020204" pitchFamily="34" charset="0"/>
              <a:buAutoNum type="arabicPeriod" startAt="8"/>
              <a:tabLst>
                <a:tab pos="240665" algn="l"/>
              </a:tabLst>
            </a:pPr>
            <a:r>
              <a:rPr lang="en-US" sz="2000" dirty="0" err="1">
                <a:latin typeface="Agency FB" panose="020B0503020202020204" pitchFamily="34" charset="0"/>
              </a:rPr>
              <a:t>Olumsuz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bedensel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veya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ruhsal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etkilerinin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bilinmesine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rağmen</a:t>
            </a:r>
            <a:r>
              <a:rPr lang="en-US" sz="2000" spc="-1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kullanmayı</a:t>
            </a:r>
            <a:r>
              <a:rPr lang="tr-TR" sz="2000" spc="-50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sürdürme</a:t>
            </a:r>
            <a:endParaRPr lang="en-US" sz="2000" spc="-10" dirty="0">
              <a:latin typeface="Agency FB" panose="020B0503020202020204" pitchFamily="34" charset="0"/>
            </a:endParaRPr>
          </a:p>
          <a:p>
            <a:pPr marL="335280" indent="-322580">
              <a:lnSpc>
                <a:spcPct val="100000"/>
              </a:lnSpc>
              <a:spcBef>
                <a:spcPts val="535"/>
              </a:spcBef>
              <a:buSzPct val="95000"/>
              <a:buFont typeface="Arial" panose="020B0604020202020204" pitchFamily="34" charset="0"/>
              <a:buAutoNum type="arabicPeriod" startAt="8"/>
              <a:tabLst>
                <a:tab pos="335280" algn="l"/>
              </a:tabLst>
            </a:pPr>
            <a:r>
              <a:rPr lang="en-US" sz="2000" dirty="0" err="1">
                <a:latin typeface="Agency FB" panose="020B0503020202020204" pitchFamily="34" charset="0"/>
              </a:rPr>
              <a:t>Maddeye</a:t>
            </a:r>
            <a:r>
              <a:rPr lang="en-US" sz="2000" spc="-2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tolerans</a:t>
            </a:r>
            <a:r>
              <a:rPr lang="en-US" sz="2000" spc="-2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gelişmiş</a:t>
            </a:r>
            <a:r>
              <a:rPr lang="en-US" sz="2000" spc="-20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olması</a:t>
            </a:r>
            <a:endParaRPr lang="en-US" sz="2000" spc="-10" dirty="0">
              <a:latin typeface="Agency FB" panose="020B0503020202020204" pitchFamily="34" charset="0"/>
            </a:endParaRPr>
          </a:p>
          <a:p>
            <a:pPr marL="314960">
              <a:lnSpc>
                <a:spcPct val="100000"/>
              </a:lnSpc>
              <a:spcBef>
                <a:spcPts val="500"/>
              </a:spcBef>
            </a:pPr>
            <a:r>
              <a:rPr lang="en-US" sz="2000" dirty="0" err="1">
                <a:latin typeface="Agency FB" panose="020B0503020202020204" pitchFamily="34" charset="0"/>
              </a:rPr>
              <a:t>İstenen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etkinin</a:t>
            </a:r>
            <a:r>
              <a:rPr lang="en-US" sz="2000" spc="-2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ortaya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çıkması</a:t>
            </a:r>
            <a:r>
              <a:rPr lang="en-US" sz="2000" spc="-2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için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artan</a:t>
            </a:r>
            <a:r>
              <a:rPr lang="en-US" sz="2000" spc="-2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madde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gereksinimi</a:t>
            </a:r>
            <a:endParaRPr lang="tr-TR" sz="2000" spc="-10" dirty="0">
              <a:latin typeface="Agency FB" panose="020B0503020202020204" pitchFamily="34" charset="0"/>
            </a:endParaRPr>
          </a:p>
          <a:p>
            <a:pPr marL="314960">
              <a:lnSpc>
                <a:spcPct val="100000"/>
              </a:lnSpc>
              <a:spcBef>
                <a:spcPts val="500"/>
              </a:spcBef>
            </a:pPr>
            <a:r>
              <a:rPr lang="tr-TR" sz="2000" spc="-10" dirty="0">
                <a:latin typeface="Agency FB" panose="020B0503020202020204" pitchFamily="34" charset="0"/>
              </a:rPr>
              <a:t>Aynı miktarda maddenin sürekli kullanımı sonucu etkisinin azalması durumu</a:t>
            </a:r>
            <a:endParaRPr lang="en-US" sz="2000" dirty="0">
              <a:latin typeface="Agency FB" panose="020B0503020202020204" pitchFamily="34" charset="0"/>
            </a:endParaRPr>
          </a:p>
          <a:p>
            <a:pPr marL="334645" indent="-321945">
              <a:lnSpc>
                <a:spcPts val="2155"/>
              </a:lnSpc>
              <a:spcBef>
                <a:spcPts val="1855"/>
              </a:spcBef>
              <a:buSzPct val="95000"/>
              <a:buFont typeface="Arial" panose="020B0604020202020204" pitchFamily="34" charset="0"/>
              <a:buAutoNum type="arabicPeriod" startAt="11"/>
              <a:tabLst>
                <a:tab pos="334645" algn="l"/>
              </a:tabLst>
            </a:pPr>
            <a:r>
              <a:rPr lang="en-US" sz="2000" dirty="0" err="1">
                <a:latin typeface="Agency FB" panose="020B0503020202020204" pitchFamily="34" charset="0"/>
              </a:rPr>
              <a:t>Yoksunluk</a:t>
            </a:r>
            <a:r>
              <a:rPr lang="en-US" sz="2000" spc="-4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belirtileri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(</a:t>
            </a:r>
            <a:r>
              <a:rPr lang="en-US" sz="2000" dirty="0" err="1">
                <a:latin typeface="Agency FB" panose="020B0503020202020204" pitchFamily="34" charset="0"/>
              </a:rPr>
              <a:t>Bulantı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uykusuzluk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kusma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sinirlilik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45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bunaltı</a:t>
            </a:r>
            <a:r>
              <a:rPr lang="en-US" sz="2000" spc="-10" dirty="0">
                <a:latin typeface="Agency FB" panose="020B0503020202020204" pitchFamily="34" charset="0"/>
              </a:rPr>
              <a:t>,</a:t>
            </a:r>
            <a:r>
              <a:rPr lang="tr-TR" sz="2000" spc="-1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huzursuzluk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saldırganlık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ishal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terleme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titreme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kas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sızıları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ateş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spc="-10" dirty="0">
                <a:latin typeface="Agency FB" panose="020B0503020202020204" pitchFamily="34" charset="0"/>
              </a:rPr>
              <a:t>vb.).</a:t>
            </a:r>
          </a:p>
          <a:p>
            <a:pPr marL="240665">
              <a:lnSpc>
                <a:spcPts val="2165"/>
              </a:lnSpc>
            </a:pPr>
            <a:r>
              <a:rPr lang="en-US" sz="2000" dirty="0">
                <a:latin typeface="Agency FB" panose="020B0503020202020204" pitchFamily="34" charset="0"/>
              </a:rPr>
              <a:t>Her</a:t>
            </a:r>
            <a:r>
              <a:rPr lang="en-US" sz="2000" spc="-4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madde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yoksunluk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belirtisi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göstermez</a:t>
            </a:r>
            <a:r>
              <a:rPr lang="en-US" sz="2000" spc="-10" dirty="0">
                <a:latin typeface="Agency FB" panose="020B0503020202020204" pitchFamily="34" charset="0"/>
              </a:rPr>
              <a:t>.</a:t>
            </a:r>
          </a:p>
        </p:txBody>
      </p:sp>
      <p:pic>
        <p:nvPicPr>
          <p:cNvPr id="5" name="Resim 4" descr="sanat, taslak, çizim, Sanat çalışması içeren bir resim&#10;&#10;Açıklama otomatik olarak oluşturuldu">
            <a:extLst>
              <a:ext uri="{FF2B5EF4-FFF2-40B4-BE49-F238E27FC236}">
                <a16:creationId xmlns:a16="http://schemas.microsoft.com/office/drawing/2014/main" id="{CF38D41B-CA1F-6D1A-C54F-DE403785B3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753" y="5108713"/>
            <a:ext cx="3015247" cy="17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87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B8C1A-ECCB-610C-3034-758505F87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D7DAE416-253D-B857-FEAD-F71CA5CE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A0E9871-4495-5E65-ADF3-53079E643F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F2C44A11-C45A-5937-99CD-1D39563F054F}"/>
              </a:ext>
            </a:extLst>
          </p:cNvPr>
          <p:cNvSpPr txBox="1">
            <a:spLocks/>
          </p:cNvSpPr>
          <p:nvPr/>
        </p:nvSpPr>
        <p:spPr>
          <a:xfrm>
            <a:off x="871417" y="741491"/>
            <a:ext cx="7728915" cy="808169"/>
          </a:xfrm>
          <a:prstGeom prst="rect">
            <a:avLst/>
          </a:prstGeom>
        </p:spPr>
        <p:txBody>
          <a:bodyPr vert="horz" wrap="square" lIns="0" tIns="31267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3200" b="1" dirty="0">
                <a:latin typeface="Agency FB" panose="020B0503020202020204" pitchFamily="34" charset="0"/>
              </a:rPr>
              <a:t>Gençler Bağımlılık Yapıcı Maddeleri Neden Deniyorlar ?</a:t>
            </a:r>
            <a:endParaRPr lang="en-US" sz="3200" b="1" dirty="0">
              <a:latin typeface="Agency FB" panose="020B0503020202020204" pitchFamily="34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706B462-58C9-522B-B6E4-C941974F9CC9}"/>
              </a:ext>
            </a:extLst>
          </p:cNvPr>
          <p:cNvSpPr txBox="1"/>
          <p:nvPr/>
        </p:nvSpPr>
        <p:spPr>
          <a:xfrm>
            <a:off x="871417" y="2553676"/>
            <a:ext cx="2644140" cy="248094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89255" algn="l"/>
              </a:tabLst>
            </a:pPr>
            <a:r>
              <a:rPr sz="2400" dirty="0">
                <a:latin typeface="Agency FB" panose="020B0503020202020204" pitchFamily="34" charset="0"/>
                <a:cs typeface="Calibri"/>
              </a:rPr>
              <a:t>Bireysel</a:t>
            </a:r>
            <a:r>
              <a:rPr sz="24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spc="-10" dirty="0">
                <a:latin typeface="Agency FB" panose="020B0503020202020204" pitchFamily="34" charset="0"/>
                <a:cs typeface="Calibri"/>
              </a:rPr>
              <a:t>Faktörler</a:t>
            </a:r>
            <a:endParaRPr sz="2400" dirty="0">
              <a:latin typeface="Agency FB" panose="020B0503020202020204" pitchFamily="34" charset="0"/>
              <a:cs typeface="Calibri"/>
            </a:endParaRPr>
          </a:p>
          <a:p>
            <a:pPr marL="389255" indent="-376555">
              <a:lnSpc>
                <a:spcPct val="100000"/>
              </a:lnSpc>
              <a:spcBef>
                <a:spcPts val="1220"/>
              </a:spcBef>
              <a:buAutoNum type="arabicPeriod"/>
              <a:tabLst>
                <a:tab pos="389255" algn="l"/>
              </a:tabLst>
            </a:pPr>
            <a:r>
              <a:rPr sz="2400" dirty="0">
                <a:latin typeface="Agency FB" panose="020B0503020202020204" pitchFamily="34" charset="0"/>
                <a:cs typeface="Calibri"/>
              </a:rPr>
              <a:t>Akran </a:t>
            </a:r>
            <a:r>
              <a:rPr sz="2400" spc="-10" dirty="0">
                <a:latin typeface="Agency FB" panose="020B0503020202020204" pitchFamily="34" charset="0"/>
                <a:cs typeface="Calibri"/>
              </a:rPr>
              <a:t>Faktörü</a:t>
            </a:r>
            <a:endParaRPr sz="2400" dirty="0">
              <a:latin typeface="Agency FB" panose="020B0503020202020204" pitchFamily="34" charset="0"/>
              <a:cs typeface="Calibri"/>
            </a:endParaRPr>
          </a:p>
          <a:p>
            <a:pPr marL="389255" indent="-376555">
              <a:lnSpc>
                <a:spcPct val="100000"/>
              </a:lnSpc>
              <a:spcBef>
                <a:spcPts val="930"/>
              </a:spcBef>
              <a:buAutoNum type="arabicPeriod"/>
              <a:tabLst>
                <a:tab pos="389255" algn="l"/>
              </a:tabLst>
            </a:pPr>
            <a:r>
              <a:rPr sz="2400" dirty="0">
                <a:latin typeface="Agency FB" panose="020B0503020202020204" pitchFamily="34" charset="0"/>
                <a:cs typeface="Calibri"/>
              </a:rPr>
              <a:t>Aile</a:t>
            </a:r>
            <a:r>
              <a:rPr sz="24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spc="-10" dirty="0">
                <a:latin typeface="Agency FB" panose="020B0503020202020204" pitchFamily="34" charset="0"/>
                <a:cs typeface="Calibri"/>
              </a:rPr>
              <a:t>Faktörü</a:t>
            </a:r>
            <a:endParaRPr sz="2400" dirty="0">
              <a:latin typeface="Agency FB" panose="020B0503020202020204" pitchFamily="34" charset="0"/>
              <a:cs typeface="Calibri"/>
            </a:endParaRPr>
          </a:p>
          <a:p>
            <a:pPr marL="389255" indent="-376555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389255" algn="l"/>
              </a:tabLst>
            </a:pPr>
            <a:r>
              <a:rPr sz="2400" dirty="0">
                <a:latin typeface="Agency FB" panose="020B0503020202020204" pitchFamily="34" charset="0"/>
                <a:cs typeface="Calibri"/>
              </a:rPr>
              <a:t>Okul </a:t>
            </a:r>
            <a:r>
              <a:rPr sz="2400" spc="-10" dirty="0">
                <a:latin typeface="Agency FB" panose="020B0503020202020204" pitchFamily="34" charset="0"/>
                <a:cs typeface="Calibri"/>
              </a:rPr>
              <a:t>Faktörü</a:t>
            </a:r>
            <a:endParaRPr sz="2400" dirty="0">
              <a:latin typeface="Agency FB" panose="020B0503020202020204" pitchFamily="34" charset="0"/>
              <a:cs typeface="Calibri"/>
            </a:endParaRPr>
          </a:p>
          <a:p>
            <a:pPr marL="389255" indent="-376555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389255" algn="l"/>
              </a:tabLst>
            </a:pPr>
            <a:r>
              <a:rPr sz="2400" dirty="0">
                <a:latin typeface="Agency FB" panose="020B0503020202020204" pitchFamily="34" charset="0"/>
                <a:cs typeface="Calibri"/>
              </a:rPr>
              <a:t>Çevresel</a:t>
            </a:r>
            <a:r>
              <a:rPr sz="2400" spc="-85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spc="-10" dirty="0">
                <a:latin typeface="Agency FB" panose="020B0503020202020204" pitchFamily="34" charset="0"/>
                <a:cs typeface="Calibri"/>
              </a:rPr>
              <a:t>Faktörler</a:t>
            </a:r>
            <a:endParaRPr sz="24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8" name="Resim 7" descr="çizim, sanat, resim, taslak içeren bir resim&#10;&#10;Açıklama otomatik olarak oluşturuldu">
            <a:extLst>
              <a:ext uri="{FF2B5EF4-FFF2-40B4-BE49-F238E27FC236}">
                <a16:creationId xmlns:a16="http://schemas.microsoft.com/office/drawing/2014/main" id="{99A69BF8-8768-4F14-7C4C-31A0FEF4BE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93" y="4858371"/>
            <a:ext cx="2912077" cy="188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2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32BC-9B8B-C857-A93F-FF98DA058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F38E297E-BCFB-2D9C-833B-7AE0C0BA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E722FEE-9659-E79C-D5B6-3B8E183528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C95E333A-E169-A5E8-6F93-BB5450871BE4}"/>
              </a:ext>
            </a:extLst>
          </p:cNvPr>
          <p:cNvSpPr txBox="1">
            <a:spLocks/>
          </p:cNvSpPr>
          <p:nvPr/>
        </p:nvSpPr>
        <p:spPr>
          <a:xfrm>
            <a:off x="871417" y="695269"/>
            <a:ext cx="7728915" cy="844629"/>
          </a:xfrm>
          <a:prstGeom prst="rect">
            <a:avLst/>
          </a:prstGeom>
        </p:spPr>
        <p:txBody>
          <a:bodyPr vert="horz" wrap="square" lIns="0" tIns="3487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dirty="0">
                <a:latin typeface="Agency FB" panose="020B0503020202020204" pitchFamily="34" charset="0"/>
              </a:rPr>
              <a:t>1.</a:t>
            </a:r>
            <a:r>
              <a:rPr lang="en-US" sz="3200" b="1" spc="-45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Bireysel</a:t>
            </a:r>
            <a:r>
              <a:rPr lang="en-US" sz="3200" b="1" spc="-40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Faktörler</a:t>
            </a:r>
            <a:endParaRPr lang="en-US" sz="3200" b="1" spc="-10" dirty="0">
              <a:latin typeface="Agency FB" panose="020B05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E256ECE-F383-A68D-E9A6-6B7DABC91EE5}"/>
              </a:ext>
            </a:extLst>
          </p:cNvPr>
          <p:cNvSpPr txBox="1">
            <a:spLocks/>
          </p:cNvSpPr>
          <p:nvPr/>
        </p:nvSpPr>
        <p:spPr>
          <a:xfrm>
            <a:off x="871416" y="1663008"/>
            <a:ext cx="7728915" cy="3316650"/>
          </a:xfrm>
          <a:prstGeom prst="rect">
            <a:avLst/>
          </a:prstGeom>
        </p:spPr>
        <p:txBody>
          <a:bodyPr vert="horz" wrap="square" lIns="0" tIns="388974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42900">
              <a:lnSpc>
                <a:spcPct val="100000"/>
              </a:lnSpc>
              <a:spcBef>
                <a:spcPts val="100"/>
              </a:spcBef>
              <a:tabLst>
                <a:tab pos="224154" algn="l"/>
              </a:tabLst>
            </a:pPr>
            <a:r>
              <a:rPr lang="en-US" sz="2000" dirty="0" err="1">
                <a:latin typeface="Agency FB" panose="020B0503020202020204" pitchFamily="34" charset="0"/>
              </a:rPr>
              <a:t>Ergenlik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dönemi</a:t>
            </a:r>
            <a:r>
              <a:rPr lang="en-US" sz="2000" spc="-2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ve</a:t>
            </a:r>
            <a:r>
              <a:rPr lang="en-US" sz="2000" spc="-3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adaptasyon</a:t>
            </a:r>
            <a:r>
              <a:rPr lang="en-US" sz="2000" spc="-25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süreci</a:t>
            </a:r>
            <a:endParaRPr lang="en-US" sz="2000" dirty="0">
              <a:latin typeface="Agency FB" panose="020B0503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2025"/>
              </a:spcBef>
              <a:tabLst>
                <a:tab pos="224154" algn="l"/>
              </a:tabLst>
            </a:pPr>
            <a:r>
              <a:rPr lang="en-US" sz="2000" spc="-10" dirty="0">
                <a:latin typeface="Agency FB" panose="020B0503020202020204" pitchFamily="34" charset="0"/>
              </a:rPr>
              <a:t>Merak</a:t>
            </a:r>
            <a:endParaRPr lang="en-US" sz="2000" dirty="0">
              <a:latin typeface="Agency FB" panose="020B0503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2025"/>
              </a:spcBef>
              <a:tabLst>
                <a:tab pos="224154" algn="l"/>
              </a:tabLst>
            </a:pPr>
            <a:r>
              <a:rPr lang="en-US" sz="2000" dirty="0" err="1">
                <a:latin typeface="Agency FB" panose="020B0503020202020204" pitchFamily="34" charset="0"/>
              </a:rPr>
              <a:t>Farklı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görünme</a:t>
            </a:r>
            <a:r>
              <a:rPr lang="en-US" sz="2000" spc="-35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çabası</a:t>
            </a:r>
            <a:endParaRPr lang="en-US" sz="2000" dirty="0">
              <a:latin typeface="Agency FB" panose="020B0503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tabLst>
                <a:tab pos="224154" algn="l"/>
              </a:tabLst>
            </a:pPr>
            <a:r>
              <a:rPr lang="en-US" sz="2000" dirty="0" err="1">
                <a:latin typeface="Agency FB" panose="020B0503020202020204" pitchFamily="34" charset="0"/>
              </a:rPr>
              <a:t>Sorunlardan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uzaklaşma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çabası</a:t>
            </a:r>
            <a:endParaRPr lang="en-US" sz="2000" dirty="0">
              <a:latin typeface="Agency FB" panose="020B0503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tabLst>
                <a:tab pos="224154" algn="l"/>
              </a:tabLst>
            </a:pPr>
            <a:r>
              <a:rPr lang="en-US" sz="2000" dirty="0" err="1">
                <a:latin typeface="Agency FB" panose="020B0503020202020204" pitchFamily="34" charset="0"/>
              </a:rPr>
              <a:t>Yaşam</a:t>
            </a:r>
            <a:r>
              <a:rPr lang="en-US" sz="2000" spc="-4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becerileriyle</a:t>
            </a:r>
            <a:r>
              <a:rPr lang="en-US" sz="2000" spc="-4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ilgili</a:t>
            </a:r>
            <a:r>
              <a:rPr lang="en-US" sz="2000" spc="-45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sorunlar</a:t>
            </a:r>
            <a:endParaRPr lang="en-US" sz="2000" dirty="0">
              <a:latin typeface="Agency FB" panose="020B0503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2025"/>
              </a:spcBef>
              <a:tabLst>
                <a:tab pos="224154" algn="l"/>
              </a:tabLst>
            </a:pPr>
            <a:r>
              <a:rPr lang="en-US" sz="2000" dirty="0" err="1">
                <a:latin typeface="Agency FB" panose="020B0503020202020204" pitchFamily="34" charset="0"/>
              </a:rPr>
              <a:t>Agresiflik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45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depresif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ruh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hâli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çekingenlik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veya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dürtüsellik</a:t>
            </a:r>
            <a:r>
              <a:rPr lang="en-US" sz="2000" dirty="0">
                <a:latin typeface="Agency FB" panose="020B0503020202020204" pitchFamily="34" charset="0"/>
              </a:rPr>
              <a:t>,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dikkat</a:t>
            </a:r>
            <a:r>
              <a:rPr lang="en-US" sz="2000" spc="-40" dirty="0">
                <a:latin typeface="Agency FB" panose="020B0503020202020204" pitchFamily="34" charset="0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</a:rPr>
              <a:t>eksikliği</a:t>
            </a:r>
            <a:r>
              <a:rPr lang="tr-TR" sz="2000" spc="-10" dirty="0"/>
              <a:t>.</a:t>
            </a:r>
            <a:endParaRPr lang="en-US" sz="20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7593E94-56A9-F72D-33B1-470F5C88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4538983"/>
            <a:ext cx="3105870" cy="23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87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7DAE-DE56-16A4-D0A4-0A225D638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172B5E4-58AB-BEE6-6345-763648112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05FA91A-1024-753E-AF0C-A0313A135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0B80C5E-2638-5049-650E-D65961C8186F}"/>
              </a:ext>
            </a:extLst>
          </p:cNvPr>
          <p:cNvSpPr txBox="1">
            <a:spLocks/>
          </p:cNvSpPr>
          <p:nvPr/>
        </p:nvSpPr>
        <p:spPr>
          <a:xfrm>
            <a:off x="871417" y="695269"/>
            <a:ext cx="7728915" cy="783073"/>
          </a:xfrm>
          <a:prstGeom prst="rect">
            <a:avLst/>
          </a:prstGeom>
        </p:spPr>
        <p:txBody>
          <a:bodyPr vert="horz" wrap="square" lIns="0" tIns="3487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>
                <a:latin typeface="Agency FB" panose="020B0503020202020204" pitchFamily="34" charset="0"/>
              </a:rPr>
              <a:t>2.</a:t>
            </a:r>
            <a:r>
              <a:rPr lang="en-US" sz="2800" b="1" spc="-40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Akran</a:t>
            </a:r>
            <a:r>
              <a:rPr lang="en-US" sz="2800" b="1" spc="-45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Faktörü</a:t>
            </a:r>
            <a:endParaRPr lang="en-US" sz="2800" b="1" spc="-10" dirty="0">
              <a:latin typeface="Agency FB" panose="020B050302020202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2B2DE3B-DDF7-0A86-EA0B-3E756CA3C476}"/>
              </a:ext>
            </a:extLst>
          </p:cNvPr>
          <p:cNvSpPr txBox="1"/>
          <p:nvPr/>
        </p:nvSpPr>
        <p:spPr>
          <a:xfrm>
            <a:off x="871417" y="1882138"/>
            <a:ext cx="8371205" cy="2057102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30"/>
              </a:spcBef>
              <a:buSzPct val="95238"/>
              <a:buFont typeface="Arial" panose="020B0604020202020204" pitchFamily="34" charset="0"/>
              <a:buChar char="•"/>
              <a:tabLst>
                <a:tab pos="254000" algn="l"/>
              </a:tabLst>
            </a:pPr>
            <a:r>
              <a:rPr sz="2100" dirty="0">
                <a:latin typeface="Agency FB" panose="020B0503020202020204" pitchFamily="34" charset="0"/>
                <a:cs typeface="Calibri"/>
              </a:rPr>
              <a:t>Anormal</a:t>
            </a:r>
            <a:r>
              <a:rPr sz="21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davranışlara</a:t>
            </a:r>
            <a:r>
              <a:rPr sz="21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yönelmede</a:t>
            </a:r>
            <a:r>
              <a:rPr sz="21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akran</a:t>
            </a:r>
            <a:r>
              <a:rPr sz="21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faktörü</a:t>
            </a:r>
            <a:r>
              <a:rPr sz="21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spc="-10" dirty="0">
                <a:latin typeface="Agency FB" panose="020B0503020202020204" pitchFamily="34" charset="0"/>
                <a:cs typeface="Calibri"/>
              </a:rPr>
              <a:t>önemlidir.</a:t>
            </a:r>
            <a:endParaRPr sz="2100" dirty="0">
              <a:latin typeface="Agency FB" panose="020B0503020202020204" pitchFamily="34" charset="0"/>
              <a:cs typeface="Calibri"/>
            </a:endParaRPr>
          </a:p>
          <a:p>
            <a:pPr marL="380365" marR="155575" indent="-342900">
              <a:lnSpc>
                <a:spcPct val="116100"/>
              </a:lnSpc>
              <a:spcBef>
                <a:spcPts val="320"/>
              </a:spcBef>
              <a:buSzPct val="95238"/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sz="2100" dirty="0">
                <a:latin typeface="Agency FB" panose="020B0503020202020204" pitchFamily="34" charset="0"/>
                <a:cs typeface="Calibri"/>
              </a:rPr>
              <a:t>Başlama,</a:t>
            </a:r>
            <a:r>
              <a:rPr sz="21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temin</a:t>
            </a:r>
            <a:r>
              <a:rPr sz="21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etme,</a:t>
            </a:r>
            <a:r>
              <a:rPr sz="21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devam</a:t>
            </a:r>
            <a:r>
              <a:rPr sz="21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ettirme</a:t>
            </a:r>
            <a:r>
              <a:rPr sz="21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vb.</a:t>
            </a:r>
            <a:r>
              <a:rPr sz="21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hususlarda</a:t>
            </a:r>
            <a:r>
              <a:rPr sz="21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akran</a:t>
            </a:r>
            <a:r>
              <a:rPr sz="21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faktörü</a:t>
            </a:r>
            <a:r>
              <a:rPr sz="21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spc="-10" dirty="0">
                <a:latin typeface="Agency FB" panose="020B0503020202020204" pitchFamily="34" charset="0"/>
                <a:cs typeface="Calibri"/>
              </a:rPr>
              <a:t>önemli </a:t>
            </a:r>
            <a:r>
              <a:rPr sz="2100" dirty="0">
                <a:latin typeface="Agency FB" panose="020B0503020202020204" pitchFamily="34" charset="0"/>
                <a:cs typeface="Calibri"/>
              </a:rPr>
              <a:t>işlev</a:t>
            </a:r>
            <a:r>
              <a:rPr sz="21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spc="-10" dirty="0">
                <a:latin typeface="Agency FB" panose="020B0503020202020204" pitchFamily="34" charset="0"/>
                <a:cs typeface="Calibri"/>
              </a:rPr>
              <a:t>görür.</a:t>
            </a:r>
            <a:endParaRPr sz="2100" dirty="0">
              <a:latin typeface="Agency FB" panose="020B0503020202020204" pitchFamily="34" charset="0"/>
              <a:cs typeface="Calibri"/>
            </a:endParaRPr>
          </a:p>
          <a:p>
            <a:pPr marL="440055" lvl="1" indent="-342900">
              <a:lnSpc>
                <a:spcPct val="100000"/>
              </a:lnSpc>
              <a:spcBef>
                <a:spcPts val="705"/>
              </a:spcBef>
              <a:buSzPct val="95238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sz="2100" dirty="0">
                <a:latin typeface="Agency FB" panose="020B0503020202020204" pitchFamily="34" charset="0"/>
                <a:cs typeface="Calibri"/>
              </a:rPr>
              <a:t>Davranışlara</a:t>
            </a:r>
            <a:r>
              <a:rPr sz="21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yönelimi</a:t>
            </a:r>
            <a:r>
              <a:rPr sz="2100" spc="-8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spc="-10" dirty="0">
                <a:latin typeface="Agency FB" panose="020B0503020202020204" pitchFamily="34" charset="0"/>
                <a:cs typeface="Calibri"/>
              </a:rPr>
              <a:t>kolaylaştırır.</a:t>
            </a:r>
            <a:endParaRPr sz="2100" dirty="0">
              <a:latin typeface="Agency FB" panose="020B0503020202020204" pitchFamily="34" charset="0"/>
              <a:cs typeface="Calibri"/>
            </a:endParaRPr>
          </a:p>
          <a:p>
            <a:pPr marL="440055" marR="30480" lvl="1" indent="-342900">
              <a:lnSpc>
                <a:spcPct val="116100"/>
              </a:lnSpc>
              <a:spcBef>
                <a:spcPts val="625"/>
              </a:spcBef>
              <a:buSzPct val="95238"/>
              <a:buFont typeface="Arial" panose="020B0604020202020204" pitchFamily="34" charset="0"/>
              <a:buChar char="•"/>
              <a:tabLst>
                <a:tab pos="301625" algn="l"/>
              </a:tabLst>
            </a:pPr>
            <a:r>
              <a:rPr sz="2100" dirty="0">
                <a:latin typeface="Agency FB" panose="020B0503020202020204" pitchFamily="34" charset="0"/>
                <a:cs typeface="Calibri"/>
              </a:rPr>
              <a:t>Arkadaş</a:t>
            </a:r>
            <a:r>
              <a:rPr sz="21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grubunda</a:t>
            </a:r>
            <a:r>
              <a:rPr sz="21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madde</a:t>
            </a:r>
            <a:r>
              <a:rPr sz="21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kullanımına</a:t>
            </a:r>
            <a:r>
              <a:rPr sz="21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olumlu</a:t>
            </a:r>
            <a:r>
              <a:rPr sz="21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bakış</a:t>
            </a:r>
            <a:r>
              <a:rPr sz="21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bu</a:t>
            </a:r>
            <a:r>
              <a:rPr sz="21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dirty="0">
                <a:latin typeface="Agency FB" panose="020B0503020202020204" pitchFamily="34" charset="0"/>
                <a:cs typeface="Calibri"/>
              </a:rPr>
              <a:t>türden</a:t>
            </a:r>
            <a:r>
              <a:rPr sz="21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spc="-10" dirty="0">
                <a:latin typeface="Agency FB" panose="020B0503020202020204" pitchFamily="34" charset="0"/>
                <a:cs typeface="Calibri"/>
              </a:rPr>
              <a:t>davranışlara 	</a:t>
            </a:r>
            <a:r>
              <a:rPr sz="2100" dirty="0">
                <a:latin typeface="Agency FB" panose="020B0503020202020204" pitchFamily="34" charset="0"/>
                <a:cs typeface="Calibri"/>
              </a:rPr>
              <a:t>yönelimi</a:t>
            </a:r>
            <a:r>
              <a:rPr sz="2100"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sz="2100" spc="-10" dirty="0">
                <a:latin typeface="Agency FB" panose="020B0503020202020204" pitchFamily="34" charset="0"/>
                <a:cs typeface="Calibri"/>
              </a:rPr>
              <a:t>kolaylaştırır.</a:t>
            </a:r>
            <a:endParaRPr sz="21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8" name="Resim 7" descr="ayakkabı, kişi, şahıs, giyim, çizgi film içeren bir resim&#10;&#10;Açıklama otomatik olarak oluşturuldu">
            <a:extLst>
              <a:ext uri="{FF2B5EF4-FFF2-40B4-BE49-F238E27FC236}">
                <a16:creationId xmlns:a16="http://schemas.microsoft.com/office/drawing/2014/main" id="{5A6B0DA1-BFC2-9EF3-3922-7D0AB04B15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46" y="4861559"/>
            <a:ext cx="2402053" cy="20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7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CCCDA-1E96-58DF-7ABD-D9EA9E9CA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5A6485B-7D31-6157-730F-571197842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066C605-3822-A66E-3172-3B0DA4565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BB131E62-19AF-83B1-C879-30A8ADC914FD}"/>
              </a:ext>
            </a:extLst>
          </p:cNvPr>
          <p:cNvSpPr txBox="1">
            <a:spLocks/>
          </p:cNvSpPr>
          <p:nvPr/>
        </p:nvSpPr>
        <p:spPr>
          <a:xfrm>
            <a:off x="871417" y="695269"/>
            <a:ext cx="7728915" cy="783073"/>
          </a:xfrm>
          <a:prstGeom prst="rect">
            <a:avLst/>
          </a:prstGeom>
        </p:spPr>
        <p:txBody>
          <a:bodyPr vert="horz" wrap="square" lIns="0" tIns="3487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>
                <a:latin typeface="Agency FB" panose="020B0503020202020204" pitchFamily="34" charset="0"/>
              </a:rPr>
              <a:t>3.</a:t>
            </a:r>
            <a:r>
              <a:rPr lang="en-US" sz="2800" b="1" spc="-35" dirty="0">
                <a:latin typeface="Agency FB" panose="020B0503020202020204" pitchFamily="34" charset="0"/>
              </a:rPr>
              <a:t> </a:t>
            </a:r>
            <a:r>
              <a:rPr lang="en-US" sz="2800" b="1" dirty="0">
                <a:latin typeface="Agency FB" panose="020B0503020202020204" pitchFamily="34" charset="0"/>
              </a:rPr>
              <a:t>Aile</a:t>
            </a:r>
            <a:r>
              <a:rPr lang="en-US" sz="2800" b="1" spc="-40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Faktörü</a:t>
            </a:r>
            <a:endParaRPr lang="en-US" sz="2800" b="1" spc="-10" dirty="0">
              <a:latin typeface="Agency FB" panose="020B05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F438561-1698-73D1-8010-0BF49F0713A1}"/>
              </a:ext>
            </a:extLst>
          </p:cNvPr>
          <p:cNvSpPr txBox="1"/>
          <p:nvPr/>
        </p:nvSpPr>
        <p:spPr>
          <a:xfrm>
            <a:off x="647699" y="1872373"/>
            <a:ext cx="5683250" cy="21012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82575" indent="-244475">
              <a:lnSpc>
                <a:spcPct val="100000"/>
              </a:lnSpc>
              <a:spcBef>
                <a:spcPts val="475"/>
              </a:spcBef>
              <a:buFont typeface="Microsoft Sans Serif"/>
              <a:buChar char="▪"/>
              <a:tabLst>
                <a:tab pos="28257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Çocuk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ebeveyn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arasında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güçlü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bağların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olmaması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82575" indent="-244475">
              <a:lnSpc>
                <a:spcPct val="100000"/>
              </a:lnSpc>
              <a:spcBef>
                <a:spcPts val="375"/>
              </a:spcBef>
              <a:buFont typeface="Microsoft Sans Serif"/>
              <a:buChar char="▪"/>
              <a:tabLst>
                <a:tab pos="28257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Aile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kontrolünün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yetersizliği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82575" indent="-244475">
              <a:lnSpc>
                <a:spcPct val="100000"/>
              </a:lnSpc>
              <a:spcBef>
                <a:spcPts val="1125"/>
              </a:spcBef>
              <a:buFont typeface="Microsoft Sans Serif"/>
              <a:buChar char="▪"/>
              <a:tabLst>
                <a:tab pos="28257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Ailede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madde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kullanımının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varlığı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82575" indent="-244475">
              <a:lnSpc>
                <a:spcPct val="100000"/>
              </a:lnSpc>
              <a:spcBef>
                <a:spcPts val="1500"/>
              </a:spcBef>
              <a:buFont typeface="Microsoft Sans Serif"/>
              <a:buChar char="▪"/>
              <a:tabLst>
                <a:tab pos="28257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Çocuğa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uygun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sınırlar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oluşturmamak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82575" indent="-244475">
              <a:lnSpc>
                <a:spcPct val="100000"/>
              </a:lnSpc>
              <a:spcBef>
                <a:spcPts val="965"/>
              </a:spcBef>
              <a:buFont typeface="Microsoft Sans Serif"/>
              <a:buChar char="▪"/>
              <a:tabLst>
                <a:tab pos="28257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Çocuğa yönelik ihmal ve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istismar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8" name="Resim 7" descr="çizim, resim, taslak, çocukların yaptığı resimler içeren bir resim&#10;&#10;Açıklama otomatik olarak oluşturuldu">
            <a:extLst>
              <a:ext uri="{FF2B5EF4-FFF2-40B4-BE49-F238E27FC236}">
                <a16:creationId xmlns:a16="http://schemas.microsoft.com/office/drawing/2014/main" id="{D7A198AE-7E1D-C0A7-430C-8EA610D27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407" y="4318023"/>
            <a:ext cx="2557593" cy="25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1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EC9AA169-A985-76F6-1187-20B98E6F0752}"/>
              </a:ext>
            </a:extLst>
          </p:cNvPr>
          <p:cNvSpPr txBox="1">
            <a:spLocks/>
          </p:cNvSpPr>
          <p:nvPr/>
        </p:nvSpPr>
        <p:spPr>
          <a:xfrm>
            <a:off x="1014853" y="1210599"/>
            <a:ext cx="288480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dirty="0" err="1">
                <a:latin typeface="Agency FB" panose="020B0503020202020204" pitchFamily="34" charset="0"/>
              </a:rPr>
              <a:t>Sunum</a:t>
            </a:r>
            <a:r>
              <a:rPr lang="en-US" sz="2800" b="1" spc="-90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İçeriği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998F024-D8E7-22D4-9CE2-C9105DC715D9}"/>
              </a:ext>
            </a:extLst>
          </p:cNvPr>
          <p:cNvSpPr txBox="1"/>
          <p:nvPr/>
        </p:nvSpPr>
        <p:spPr>
          <a:xfrm>
            <a:off x="930324" y="2134534"/>
            <a:ext cx="2884805" cy="6886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dirty="0">
                <a:latin typeface="Agency FB" panose="020B0503020202020204" pitchFamily="34" charset="0"/>
                <a:cs typeface="Microsoft Sans Serif"/>
              </a:rPr>
              <a:t>Bağımlılık</a:t>
            </a:r>
            <a:r>
              <a:rPr spc="21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10" dirty="0">
                <a:latin typeface="Agency FB" panose="020B0503020202020204" pitchFamily="34" charset="0"/>
                <a:cs typeface="Microsoft Sans Serif"/>
              </a:rPr>
              <a:t>Nedir?</a:t>
            </a:r>
            <a:endParaRPr dirty="0">
              <a:latin typeface="Agency FB" panose="020B0503020202020204" pitchFamily="34" charset="0"/>
              <a:cs typeface="Microsoft Sans Serif"/>
            </a:endParaRPr>
          </a:p>
          <a:p>
            <a:pPr marL="298450" indent="-285750">
              <a:lnSpc>
                <a:spcPct val="10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dirty="0">
                <a:latin typeface="Agency FB" panose="020B0503020202020204" pitchFamily="34" charset="0"/>
                <a:cs typeface="Microsoft Sans Serif"/>
              </a:rPr>
              <a:t>Madde</a:t>
            </a:r>
            <a:r>
              <a:rPr spc="125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Bağımlılığı</a:t>
            </a:r>
            <a:r>
              <a:rPr spc="125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10" dirty="0">
                <a:latin typeface="Agency FB" panose="020B0503020202020204" pitchFamily="34" charset="0"/>
                <a:cs typeface="Microsoft Sans Serif"/>
              </a:rPr>
              <a:t>Nedir?</a:t>
            </a:r>
            <a:endParaRPr dirty="0">
              <a:latin typeface="Agency FB" panose="020B0503020202020204" pitchFamily="34" charset="0"/>
              <a:cs typeface="Microsoft Sans Serif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AF89B20D-8D32-C04C-A88F-C140B097D74E}"/>
              </a:ext>
            </a:extLst>
          </p:cNvPr>
          <p:cNvSpPr txBox="1"/>
          <p:nvPr/>
        </p:nvSpPr>
        <p:spPr>
          <a:xfrm>
            <a:off x="930324" y="2808703"/>
            <a:ext cx="7312527" cy="330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25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170940" algn="l"/>
                <a:tab pos="1671955" algn="l"/>
                <a:tab pos="2353310" algn="l"/>
                <a:tab pos="3098165" algn="l"/>
                <a:tab pos="3916679" algn="l"/>
                <a:tab pos="4396740" algn="l"/>
              </a:tabLst>
            </a:pPr>
            <a:r>
              <a:rPr spc="-10" dirty="0" err="1">
                <a:latin typeface="Agency FB" panose="020B0503020202020204" pitchFamily="34" charset="0"/>
                <a:cs typeface="Microsoft Sans Serif"/>
              </a:rPr>
              <a:t>Bağımlılı</a:t>
            </a:r>
            <a:r>
              <a:rPr lang="tr-TR" spc="-10" dirty="0">
                <a:latin typeface="Agency FB" panose="020B0503020202020204" pitchFamily="34" charset="0"/>
                <a:cs typeface="Microsoft Sans Serif"/>
              </a:rPr>
              <a:t>k İle </a:t>
            </a:r>
            <a:r>
              <a:rPr spc="-10" dirty="0" err="1">
                <a:latin typeface="Agency FB" panose="020B0503020202020204" pitchFamily="34" charset="0"/>
                <a:cs typeface="Microsoft Sans Serif"/>
              </a:rPr>
              <a:t>İlgili</a:t>
            </a:r>
            <a:r>
              <a:rPr lang="tr-TR" spc="-1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20" dirty="0">
                <a:latin typeface="Agency FB" panose="020B0503020202020204" pitchFamily="34" charset="0"/>
                <a:cs typeface="Microsoft Sans Serif"/>
              </a:rPr>
              <a:t>Genel</a:t>
            </a:r>
            <a:r>
              <a:rPr lang="tr-TR" spc="-2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Microsoft Sans Serif"/>
              </a:rPr>
              <a:t>Bilgiler</a:t>
            </a:r>
            <a:r>
              <a:rPr lang="tr-TR" spc="-1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Microsoft Sans Serif"/>
              </a:rPr>
              <a:t>Bağımlı</a:t>
            </a:r>
            <a:r>
              <a:rPr lang="tr-TR" spc="-1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20" dirty="0" err="1">
                <a:latin typeface="Agency FB" panose="020B0503020202020204" pitchFamily="34" charset="0"/>
                <a:cs typeface="Microsoft Sans Serif"/>
              </a:rPr>
              <a:t>Kişi</a:t>
            </a:r>
            <a:r>
              <a:rPr lang="tr-TR" spc="-2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Microsoft Sans Serif"/>
              </a:rPr>
              <a:t>Nasıl</a:t>
            </a:r>
            <a:r>
              <a:rPr spc="-10" dirty="0">
                <a:latin typeface="Agency FB" panose="020B0503020202020204" pitchFamily="34" charset="0"/>
                <a:cs typeface="Microsoft Sans Serif"/>
              </a:rPr>
              <a:t> Davranır?</a:t>
            </a:r>
            <a:endParaRPr dirty="0">
              <a:latin typeface="Agency FB" panose="020B0503020202020204" pitchFamily="34" charset="0"/>
              <a:cs typeface="Microsoft Sans Serif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C628914-4FC4-509E-FC17-463AD17BDB9C}"/>
              </a:ext>
            </a:extLst>
          </p:cNvPr>
          <p:cNvSpPr txBox="1"/>
          <p:nvPr/>
        </p:nvSpPr>
        <p:spPr>
          <a:xfrm>
            <a:off x="930324" y="3132574"/>
            <a:ext cx="7166754" cy="2119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69850" indent="-285750">
              <a:lnSpc>
                <a:spcPct val="125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dirty="0">
                <a:latin typeface="Agency FB" panose="020B0503020202020204" pitchFamily="34" charset="0"/>
                <a:cs typeface="Microsoft Sans Serif"/>
              </a:rPr>
              <a:t>Çok</a:t>
            </a:r>
            <a:r>
              <a:rPr spc="3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Boyutlu</a:t>
            </a:r>
            <a:r>
              <a:rPr spc="3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Bir</a:t>
            </a:r>
            <a:r>
              <a:rPr spc="3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Sorun</a:t>
            </a:r>
            <a:r>
              <a:rPr spc="3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Kişi</a:t>
            </a:r>
            <a:r>
              <a:rPr spc="3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Ne</a:t>
            </a:r>
            <a:r>
              <a:rPr spc="3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Zaman</a:t>
            </a:r>
            <a:r>
              <a:rPr spc="3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Bağımlı</a:t>
            </a:r>
            <a:r>
              <a:rPr spc="3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 err="1">
                <a:latin typeface="Agency FB" panose="020B0503020202020204" pitchFamily="34" charset="0"/>
                <a:cs typeface="Microsoft Sans Serif"/>
              </a:rPr>
              <a:t>Sayılır</a:t>
            </a:r>
            <a:r>
              <a:rPr spc="35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50" dirty="0">
                <a:latin typeface="Agency FB" panose="020B0503020202020204" pitchFamily="34" charset="0"/>
                <a:cs typeface="Microsoft Sans Serif"/>
              </a:rPr>
              <a:t>?</a:t>
            </a:r>
            <a:endParaRPr lang="tr-TR" spc="-50" dirty="0">
              <a:latin typeface="Agency FB" panose="020B0503020202020204" pitchFamily="34" charset="0"/>
              <a:cs typeface="Microsoft Sans Serif"/>
            </a:endParaRPr>
          </a:p>
          <a:p>
            <a:pPr marL="298450" marR="69850" indent="-285750">
              <a:lnSpc>
                <a:spcPct val="125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dirty="0" err="1">
                <a:latin typeface="Agency FB" panose="020B0503020202020204" pitchFamily="34" charset="0"/>
                <a:cs typeface="Microsoft Sans Serif"/>
              </a:rPr>
              <a:t>Gençler</a:t>
            </a:r>
            <a:r>
              <a:rPr spc="5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Bağımlılık</a:t>
            </a:r>
            <a:r>
              <a:rPr spc="1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Yapan</a:t>
            </a:r>
            <a:r>
              <a:rPr spc="1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Maddeleri</a:t>
            </a:r>
            <a:r>
              <a:rPr spc="1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Neden</a:t>
            </a:r>
            <a:r>
              <a:rPr spc="1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 err="1">
                <a:latin typeface="Agency FB" panose="020B0503020202020204" pitchFamily="34" charset="0"/>
                <a:cs typeface="Microsoft Sans Serif"/>
              </a:rPr>
              <a:t>Deniyorlar</a:t>
            </a:r>
            <a:r>
              <a:rPr spc="5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50" dirty="0">
                <a:latin typeface="Agency FB" panose="020B0503020202020204" pitchFamily="34" charset="0"/>
                <a:cs typeface="Microsoft Sans Serif"/>
              </a:rPr>
              <a:t>?</a:t>
            </a:r>
            <a:endParaRPr lang="tr-TR" spc="-50" dirty="0">
              <a:latin typeface="Agency FB" panose="020B0503020202020204" pitchFamily="34" charset="0"/>
              <a:cs typeface="Microsoft Sans Serif"/>
            </a:endParaRPr>
          </a:p>
          <a:p>
            <a:pPr marL="298450" marR="69850" indent="-285750">
              <a:lnSpc>
                <a:spcPct val="125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dirty="0" err="1">
                <a:latin typeface="Agency FB" panose="020B0503020202020204" pitchFamily="34" charset="0"/>
                <a:cs typeface="Microsoft Sans Serif"/>
              </a:rPr>
              <a:t>Beyin</a:t>
            </a:r>
            <a:r>
              <a:rPr spc="9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ve</a:t>
            </a:r>
            <a:r>
              <a:rPr spc="95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Bağımlılık</a:t>
            </a:r>
            <a:r>
              <a:rPr spc="95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 err="1">
                <a:latin typeface="Agency FB" panose="020B0503020202020204" pitchFamily="34" charset="0"/>
                <a:cs typeface="Microsoft Sans Serif"/>
              </a:rPr>
              <a:t>Yapıcı</a:t>
            </a:r>
            <a:r>
              <a:rPr spc="95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Microsoft Sans Serif"/>
              </a:rPr>
              <a:t>Maddeler</a:t>
            </a:r>
            <a:endParaRPr lang="tr-TR" spc="-10" dirty="0">
              <a:latin typeface="Agency FB" panose="020B0503020202020204" pitchFamily="34" charset="0"/>
              <a:cs typeface="Microsoft Sans Serif"/>
            </a:endParaRPr>
          </a:p>
          <a:p>
            <a:pPr marL="298450" marR="69850" indent="-285750">
              <a:lnSpc>
                <a:spcPct val="125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dirty="0">
                <a:latin typeface="Agency FB" panose="020B0503020202020204" pitchFamily="34" charset="0"/>
                <a:cs typeface="Microsoft Sans Serif"/>
              </a:rPr>
              <a:t>Madde</a:t>
            </a:r>
            <a:r>
              <a:rPr spc="1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 err="1">
                <a:latin typeface="Agency FB" panose="020B0503020202020204" pitchFamily="34" charset="0"/>
                <a:cs typeface="Microsoft Sans Serif"/>
              </a:rPr>
              <a:t>Kullanım</a:t>
            </a:r>
            <a:r>
              <a:rPr spc="1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Microsoft Sans Serif"/>
              </a:rPr>
              <a:t>Belirtileri</a:t>
            </a:r>
            <a:endParaRPr lang="tr-TR" spc="-10" dirty="0">
              <a:latin typeface="Agency FB" panose="020B0503020202020204" pitchFamily="34" charset="0"/>
              <a:cs typeface="Microsoft Sans Serif"/>
            </a:endParaRPr>
          </a:p>
          <a:p>
            <a:pPr marL="298450" marR="69850" indent="-285750">
              <a:lnSpc>
                <a:spcPct val="125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dirty="0" err="1">
                <a:latin typeface="Agency FB" panose="020B0503020202020204" pitchFamily="34" charset="0"/>
                <a:cs typeface="Microsoft Sans Serif"/>
              </a:rPr>
              <a:t>Bağımlılık</a:t>
            </a:r>
            <a:r>
              <a:rPr spc="48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Yapıcı</a:t>
            </a:r>
            <a:r>
              <a:rPr spc="484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Maddeler</a:t>
            </a:r>
            <a:r>
              <a:rPr spc="484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İle</a:t>
            </a:r>
            <a:r>
              <a:rPr spc="484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 err="1">
                <a:latin typeface="Agency FB" panose="020B0503020202020204" pitchFamily="34" charset="0"/>
                <a:cs typeface="Microsoft Sans Serif"/>
              </a:rPr>
              <a:t>İlgili</a:t>
            </a:r>
            <a:r>
              <a:rPr spc="484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Doğru</a:t>
            </a:r>
            <a:r>
              <a:rPr lang="tr-TR" spc="484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Microsoft Sans Serif"/>
              </a:rPr>
              <a:t>Zannedilen</a:t>
            </a:r>
            <a:r>
              <a:rPr spc="-1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 err="1">
                <a:latin typeface="Agency FB" panose="020B0503020202020204" pitchFamily="34" charset="0"/>
                <a:cs typeface="Microsoft Sans Serif"/>
              </a:rPr>
              <a:t>Yanlışlar</a:t>
            </a:r>
            <a:endParaRPr lang="tr-TR" spc="45" dirty="0">
              <a:latin typeface="Agency FB" panose="020B0503020202020204" pitchFamily="34" charset="0"/>
              <a:cs typeface="Microsoft Sans Serif"/>
            </a:endParaRPr>
          </a:p>
          <a:p>
            <a:pPr marL="298450" marR="69850" indent="-285750">
              <a:lnSpc>
                <a:spcPct val="125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dirty="0" err="1">
                <a:latin typeface="Agency FB" panose="020B0503020202020204" pitchFamily="34" charset="0"/>
                <a:cs typeface="Microsoft Sans Serif"/>
              </a:rPr>
              <a:t>Bağımlılıktan</a:t>
            </a:r>
            <a:r>
              <a:rPr spc="5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Korunmada</a:t>
            </a:r>
            <a:r>
              <a:rPr spc="50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Yaşam</a:t>
            </a:r>
            <a:r>
              <a:rPr spc="45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10" dirty="0">
                <a:latin typeface="Agency FB" panose="020B0503020202020204" pitchFamily="34" charset="0"/>
                <a:cs typeface="Microsoft Sans Serif"/>
              </a:rPr>
              <a:t>Becerileri </a:t>
            </a:r>
            <a:r>
              <a:rPr dirty="0">
                <a:latin typeface="Agency FB" panose="020B0503020202020204" pitchFamily="34" charset="0"/>
                <a:cs typeface="Microsoft Sans Serif"/>
              </a:rPr>
              <a:t>Hukuki</a:t>
            </a:r>
            <a:r>
              <a:rPr spc="-45" dirty="0">
                <a:latin typeface="Agency FB" panose="020B0503020202020204" pitchFamily="34" charset="0"/>
                <a:cs typeface="Microsoft Sans Serif"/>
              </a:rPr>
              <a:t> </a:t>
            </a:r>
            <a:r>
              <a:rPr spc="-20" dirty="0">
                <a:latin typeface="Agency FB" panose="020B0503020202020204" pitchFamily="34" charset="0"/>
                <a:cs typeface="Microsoft Sans Serif"/>
              </a:rPr>
              <a:t>Boyut</a:t>
            </a:r>
            <a:endParaRPr dirty="0">
              <a:latin typeface="Agency FB" panose="020B0503020202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9998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24194-3B3C-1C45-8F60-391984A3B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A32969EE-C138-D35F-0113-87CE7C00F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F634EA8-ACA9-BCA4-0E64-A59489EC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454C9F93-D92B-7177-2B56-D3F9275E4BFC}"/>
              </a:ext>
            </a:extLst>
          </p:cNvPr>
          <p:cNvSpPr txBox="1">
            <a:spLocks/>
          </p:cNvSpPr>
          <p:nvPr/>
        </p:nvSpPr>
        <p:spPr>
          <a:xfrm>
            <a:off x="871417" y="695269"/>
            <a:ext cx="7728915" cy="721518"/>
          </a:xfrm>
          <a:prstGeom prst="rect">
            <a:avLst/>
          </a:prstGeom>
        </p:spPr>
        <p:txBody>
          <a:bodyPr vert="horz" wrap="square" lIns="0" tIns="3487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Agency FB" panose="020B0503020202020204" pitchFamily="34" charset="0"/>
              </a:rPr>
              <a:t>4.</a:t>
            </a:r>
            <a:r>
              <a:rPr lang="en-US" sz="2400" b="1" spc="-45" dirty="0">
                <a:latin typeface="Agency FB" panose="020B0503020202020204" pitchFamily="34" charset="0"/>
              </a:rPr>
              <a:t> </a:t>
            </a:r>
            <a:r>
              <a:rPr lang="en-US" sz="2400" b="1" dirty="0" err="1">
                <a:latin typeface="Agency FB" panose="020B0503020202020204" pitchFamily="34" charset="0"/>
              </a:rPr>
              <a:t>Okul</a:t>
            </a:r>
            <a:r>
              <a:rPr lang="en-US" sz="2400" b="1" spc="-40" dirty="0">
                <a:latin typeface="Agency FB" panose="020B0503020202020204" pitchFamily="34" charset="0"/>
              </a:rPr>
              <a:t> </a:t>
            </a:r>
            <a:r>
              <a:rPr lang="en-US" sz="2400" b="1" spc="-10" dirty="0" err="1">
                <a:latin typeface="Agency FB" panose="020B0503020202020204" pitchFamily="34" charset="0"/>
              </a:rPr>
              <a:t>Faktörü</a:t>
            </a:r>
            <a:endParaRPr lang="en-US" sz="2400" b="1" spc="-10" dirty="0">
              <a:latin typeface="Agency FB" panose="020B05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B95E883-C0F4-94D5-6826-A094B910272F}"/>
              </a:ext>
            </a:extLst>
          </p:cNvPr>
          <p:cNvSpPr txBox="1"/>
          <p:nvPr/>
        </p:nvSpPr>
        <p:spPr>
          <a:xfrm>
            <a:off x="871417" y="1882138"/>
            <a:ext cx="7146148" cy="23980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9554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Okul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bağı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okula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bakış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açısı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zayıf,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olumsuz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sınıf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içi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davranışlar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810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9554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Okuldan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kaçma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davranışının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artması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810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9554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Okul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yönetiminin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kullananlardan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oluşan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ağları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engelleyememesi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810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9554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Disiplin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sorunlarına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yönelik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tedbir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alınmaması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8" name="Resim 7" descr="çizgi film, insan yüzü, gökyüzü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19A0F5B-450A-6F80-86B3-3F6867C32B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0" y="4580943"/>
            <a:ext cx="2724150" cy="2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05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3F8CD-A51C-ACE3-3CA7-321001351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14981B0-6312-922B-7DB2-17CE1795A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898AA32-7074-A786-BBBC-4CE8FF6FA8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23473D4-22DA-5494-4CAB-6A6486B893D3}"/>
              </a:ext>
            </a:extLst>
          </p:cNvPr>
          <p:cNvSpPr txBox="1">
            <a:spLocks/>
          </p:cNvSpPr>
          <p:nvPr/>
        </p:nvSpPr>
        <p:spPr>
          <a:xfrm>
            <a:off x="871417" y="695269"/>
            <a:ext cx="7728915" cy="721518"/>
          </a:xfrm>
          <a:prstGeom prst="rect">
            <a:avLst/>
          </a:prstGeom>
        </p:spPr>
        <p:txBody>
          <a:bodyPr vert="horz" wrap="square" lIns="0" tIns="3487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Agency FB" panose="020B0503020202020204" pitchFamily="34" charset="0"/>
              </a:rPr>
              <a:t>5.</a:t>
            </a:r>
            <a:r>
              <a:rPr lang="en-US" sz="2400" b="1" spc="-40" dirty="0">
                <a:latin typeface="Agency FB" panose="020B0503020202020204" pitchFamily="34" charset="0"/>
              </a:rPr>
              <a:t> </a:t>
            </a:r>
            <a:r>
              <a:rPr lang="en-US" sz="2400" b="1" dirty="0" err="1">
                <a:latin typeface="Agency FB" panose="020B0503020202020204" pitchFamily="34" charset="0"/>
              </a:rPr>
              <a:t>Çevresel</a:t>
            </a:r>
            <a:r>
              <a:rPr lang="en-US" sz="2400" b="1" spc="-35" dirty="0">
                <a:latin typeface="Agency FB" panose="020B0503020202020204" pitchFamily="34" charset="0"/>
              </a:rPr>
              <a:t> </a:t>
            </a:r>
            <a:r>
              <a:rPr lang="en-US" sz="2400" b="1" spc="-10" dirty="0" err="1">
                <a:latin typeface="Agency FB" panose="020B0503020202020204" pitchFamily="34" charset="0"/>
              </a:rPr>
              <a:t>Faktörler</a:t>
            </a:r>
            <a:endParaRPr lang="en-US" sz="2400" b="1" spc="-10" dirty="0">
              <a:latin typeface="Agency FB" panose="020B05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41DFFE-BA6B-17D2-639F-2E8F2FB24A75}"/>
              </a:ext>
            </a:extLst>
          </p:cNvPr>
          <p:cNvSpPr txBox="1"/>
          <p:nvPr/>
        </p:nvSpPr>
        <p:spPr>
          <a:xfrm>
            <a:off x="871417" y="1976572"/>
            <a:ext cx="6934113" cy="295401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60376" marR="401955" indent="-342900">
              <a:lnSpc>
                <a:spcPts val="2150"/>
              </a:lnSpc>
              <a:spcBef>
                <a:spcPts val="434"/>
              </a:spcBef>
              <a:buSzPct val="97560"/>
              <a:buFont typeface="Arial" panose="020B0604020202020204" pitchFamily="34" charset="0"/>
              <a:buChar char="•"/>
              <a:tabLst>
                <a:tab pos="33210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Toplumsal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olarak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maddeler,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bağımlılık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bağımlıya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bakış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452755" indent="-342900">
              <a:lnSpc>
                <a:spcPct val="100000"/>
              </a:lnSpc>
              <a:spcBef>
                <a:spcPts val="2215"/>
              </a:spcBef>
              <a:buSzPct val="97560"/>
              <a:buFont typeface="Arial" panose="020B0604020202020204" pitchFamily="34" charset="0"/>
              <a:buChar char="•"/>
              <a:tabLst>
                <a:tab pos="33147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Yasalar ve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uygulanabilirlik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452755" marR="30480" indent="-342900">
              <a:lnSpc>
                <a:spcPts val="2150"/>
              </a:lnSpc>
              <a:buSzPct val="97560"/>
              <a:buFont typeface="Arial" panose="020B0604020202020204" pitchFamily="34" charset="0"/>
              <a:buChar char="•"/>
              <a:tabLst>
                <a:tab pos="33210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Ulaşılabilirliğin</a:t>
            </a:r>
            <a:r>
              <a:rPr sz="2000" spc="-5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kolay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olduğunun algılanması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452755" indent="-342900">
              <a:lnSpc>
                <a:spcPts val="2305"/>
              </a:lnSpc>
              <a:spcBef>
                <a:spcPts val="5"/>
              </a:spcBef>
              <a:buSzPct val="97560"/>
              <a:buFont typeface="Arial" panose="020B0604020202020204" pitchFamily="34" charset="0"/>
              <a:buChar char="•"/>
              <a:tabLst>
                <a:tab pos="33147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Yerel yönetimler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yatırım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eksiklikleri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</a:pP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93700" indent="-342900">
              <a:lnSpc>
                <a:spcPct val="100000"/>
              </a:lnSpc>
              <a:buSzPct val="97560"/>
              <a:buFont typeface="Arial" panose="020B0604020202020204" pitchFamily="34" charset="0"/>
              <a:buChar char="•"/>
              <a:tabLst>
                <a:tab pos="33147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Yoksulluk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işsizlik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8" name="Resim 7" descr="çizim, taslak, resim, kişi, şahıs içeren bir resim">
            <a:extLst>
              <a:ext uri="{FF2B5EF4-FFF2-40B4-BE49-F238E27FC236}">
                <a16:creationId xmlns:a16="http://schemas.microsoft.com/office/drawing/2014/main" id="{FCFC844B-3543-457C-4BC0-32494654CD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768" y="5136719"/>
            <a:ext cx="3058232" cy="17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66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905F-D6C1-DB95-2CE2-339874B87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CD897709-9F6A-78B7-A25A-F8BAFE76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F61D9EC-C163-EAEC-9122-353144EFD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9C14812-025A-7C26-BBA8-5B443428B169}"/>
              </a:ext>
            </a:extLst>
          </p:cNvPr>
          <p:cNvSpPr txBox="1">
            <a:spLocks/>
          </p:cNvSpPr>
          <p:nvPr/>
        </p:nvSpPr>
        <p:spPr>
          <a:xfrm>
            <a:off x="871417" y="1032731"/>
            <a:ext cx="48384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dirty="0" err="1">
                <a:latin typeface="Agency FB" panose="020B0503020202020204" pitchFamily="34" charset="0"/>
              </a:rPr>
              <a:t>Beyin</a:t>
            </a:r>
            <a:r>
              <a:rPr lang="en-US" sz="2000" b="1" spc="-35" dirty="0">
                <a:latin typeface="Agency FB" panose="020B0503020202020204" pitchFamily="34" charset="0"/>
              </a:rPr>
              <a:t> </a:t>
            </a:r>
            <a:r>
              <a:rPr lang="en-US" sz="2000" b="1" dirty="0" err="1">
                <a:latin typeface="Agency FB" panose="020B0503020202020204" pitchFamily="34" charset="0"/>
              </a:rPr>
              <a:t>ve</a:t>
            </a:r>
            <a:r>
              <a:rPr lang="en-US" sz="2000" b="1" spc="-30" dirty="0">
                <a:latin typeface="Agency FB" panose="020B0503020202020204" pitchFamily="34" charset="0"/>
              </a:rPr>
              <a:t> </a:t>
            </a:r>
            <a:r>
              <a:rPr lang="en-US" sz="2000" b="1" spc="-10" dirty="0" err="1">
                <a:latin typeface="Agency FB" panose="020B0503020202020204" pitchFamily="34" charset="0"/>
              </a:rPr>
              <a:t>Bağımlılık</a:t>
            </a:r>
            <a:endParaRPr lang="en-US" sz="2000" b="1" spc="-10" dirty="0">
              <a:latin typeface="Agency FB" panose="020B050302020202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F8B8BC8-A4B4-BC90-E5B9-197F8EF59B51}"/>
              </a:ext>
            </a:extLst>
          </p:cNvPr>
          <p:cNvSpPr txBox="1"/>
          <p:nvPr/>
        </p:nvSpPr>
        <p:spPr>
          <a:xfrm>
            <a:off x="871417" y="2119630"/>
            <a:ext cx="5513070" cy="261874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-6350" algn="just">
              <a:lnSpc>
                <a:spcPts val="2100"/>
              </a:lnSpc>
              <a:spcBef>
                <a:spcPts val="420"/>
              </a:spcBef>
              <a:buSzPct val="95000"/>
              <a:buChar char="•"/>
              <a:tabLst>
                <a:tab pos="13970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	Ergenlik</a:t>
            </a:r>
            <a:r>
              <a:rPr sz="2000" spc="4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döneminde,</a:t>
            </a:r>
            <a:r>
              <a:rPr sz="2000" spc="434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beyin</a:t>
            </a:r>
            <a:r>
              <a:rPr sz="2000" spc="4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gelimi</a:t>
            </a:r>
            <a:r>
              <a:rPr sz="2000" spc="434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sürmektedir</a:t>
            </a:r>
            <a:r>
              <a:rPr sz="2000" spc="4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ve </a:t>
            </a:r>
            <a:r>
              <a:rPr sz="2000" dirty="0">
                <a:latin typeface="Agency FB" panose="020B0503020202020204" pitchFamily="34" charset="0"/>
                <a:cs typeface="Calibri"/>
              </a:rPr>
              <a:t>her</a:t>
            </a:r>
            <a:r>
              <a:rPr sz="2000" spc="41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alanı</a:t>
            </a:r>
            <a:r>
              <a:rPr sz="2000" spc="41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henüz</a:t>
            </a:r>
            <a:r>
              <a:rPr sz="2000" spc="420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işlevsel</a:t>
            </a:r>
            <a:r>
              <a:rPr sz="2000" spc="41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değildir.</a:t>
            </a:r>
            <a:r>
              <a:rPr sz="2000" spc="420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Bu</a:t>
            </a:r>
            <a:r>
              <a:rPr sz="2000" spc="41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sebeple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bağımlılık</a:t>
            </a:r>
            <a:r>
              <a:rPr sz="2000" spc="30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yapıcı</a:t>
            </a:r>
            <a:r>
              <a:rPr sz="2000" spc="30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maddelerin</a:t>
            </a:r>
            <a:r>
              <a:rPr sz="2000" spc="30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gelişmekte</a:t>
            </a:r>
            <a:r>
              <a:rPr sz="2000" spc="3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olan</a:t>
            </a:r>
            <a:r>
              <a:rPr sz="2000" spc="30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beyne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verdiği zararlar kısa süreli</a:t>
            </a:r>
            <a:r>
              <a:rPr sz="2000" spc="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değil, kalıcı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olabilir.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  <a:buFont typeface="Calibri"/>
              <a:buChar char="•"/>
            </a:pP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2700" marR="5080" indent="-6350" algn="just">
              <a:lnSpc>
                <a:spcPts val="2100"/>
              </a:lnSpc>
              <a:buSzPct val="95000"/>
              <a:buChar char="•"/>
              <a:tabLst>
                <a:tab pos="13970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	Madde</a:t>
            </a:r>
            <a:r>
              <a:rPr sz="2000" spc="220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kullanıldıktan</a:t>
            </a:r>
            <a:r>
              <a:rPr sz="2000" spc="22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sonra</a:t>
            </a:r>
            <a:r>
              <a:rPr sz="2000" spc="22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kişi</a:t>
            </a:r>
            <a:r>
              <a:rPr sz="2000" spc="22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rahat</a:t>
            </a:r>
            <a:r>
              <a:rPr sz="2000" spc="22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konuşup </a:t>
            </a:r>
            <a:r>
              <a:rPr sz="2000" dirty="0">
                <a:latin typeface="Agency FB" panose="020B0503020202020204" pitchFamily="34" charset="0"/>
                <a:cs typeface="Calibri"/>
              </a:rPr>
              <a:t>ölçüsüzce</a:t>
            </a:r>
            <a:r>
              <a:rPr sz="2000" spc="8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davranabilir.</a:t>
            </a:r>
            <a:r>
              <a:rPr sz="2000" spc="90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Kullanmaya</a:t>
            </a:r>
            <a:r>
              <a:rPr sz="2000" spc="90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devam</a:t>
            </a:r>
            <a:r>
              <a:rPr sz="2000" spc="90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ettikçe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becerileri</a:t>
            </a:r>
            <a:r>
              <a:rPr sz="2000" spc="380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azalır,</a:t>
            </a:r>
            <a:r>
              <a:rPr sz="2000" spc="38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kişinin</a:t>
            </a:r>
            <a:r>
              <a:rPr sz="2000" spc="380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doğru</a:t>
            </a:r>
            <a:r>
              <a:rPr sz="2000" spc="38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kararlar</a:t>
            </a:r>
            <a:r>
              <a:rPr sz="2000" spc="385" dirty="0">
                <a:latin typeface="Agency FB" panose="020B0503020202020204" pitchFamily="34" charset="0"/>
                <a:cs typeface="Calibri"/>
              </a:rPr>
              <a:t> 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alması,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duygularını</a:t>
            </a:r>
            <a:r>
              <a:rPr sz="2000" spc="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düşüncelerini</a:t>
            </a:r>
            <a:r>
              <a:rPr sz="2000" spc="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kontrol</a:t>
            </a:r>
            <a:r>
              <a:rPr sz="2000" spc="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etmesi</a:t>
            </a:r>
            <a:r>
              <a:rPr sz="2000" spc="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zorlaşır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0FB820B4-A3F2-90DE-645C-4D7AB7A8AFF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71855" y="4524375"/>
            <a:ext cx="3319583" cy="21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51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B4E91-1132-19FF-5862-2F9F9BFD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BD21DF04-8164-6E77-90A4-678047E51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789D492-C50B-3214-ADB7-9C5897EC7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FFA6187-1FA0-D125-2D97-F0050B0AA0CD}"/>
              </a:ext>
            </a:extLst>
          </p:cNvPr>
          <p:cNvSpPr txBox="1">
            <a:spLocks/>
          </p:cNvSpPr>
          <p:nvPr/>
        </p:nvSpPr>
        <p:spPr>
          <a:xfrm>
            <a:off x="871417" y="914400"/>
            <a:ext cx="82643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 err="1">
                <a:latin typeface="Agency FB" panose="020B0503020202020204" pitchFamily="34" charset="0"/>
              </a:rPr>
              <a:t>Bağımlılık</a:t>
            </a:r>
            <a:r>
              <a:rPr lang="en-US" sz="2400" b="1" spc="-114" dirty="0">
                <a:latin typeface="Agency FB" panose="020B0503020202020204" pitchFamily="34" charset="0"/>
              </a:rPr>
              <a:t> </a:t>
            </a:r>
            <a:r>
              <a:rPr lang="en-US" sz="2400" b="1" dirty="0" err="1">
                <a:latin typeface="Agency FB" panose="020B0503020202020204" pitchFamily="34" charset="0"/>
              </a:rPr>
              <a:t>Yapıcı</a:t>
            </a:r>
            <a:r>
              <a:rPr lang="en-US" sz="2400" b="1" spc="-105" dirty="0">
                <a:latin typeface="Agency FB" panose="020B0503020202020204" pitchFamily="34" charset="0"/>
              </a:rPr>
              <a:t> </a:t>
            </a:r>
            <a:r>
              <a:rPr lang="en-US" sz="2400" b="1" dirty="0" err="1">
                <a:latin typeface="Agency FB" panose="020B0503020202020204" pitchFamily="34" charset="0"/>
              </a:rPr>
              <a:t>Maddeler</a:t>
            </a:r>
            <a:r>
              <a:rPr lang="en-US" sz="2400" b="1" spc="-110" dirty="0">
                <a:latin typeface="Agency FB" panose="020B0503020202020204" pitchFamily="34" charset="0"/>
              </a:rPr>
              <a:t> </a:t>
            </a:r>
            <a:r>
              <a:rPr lang="en-US" sz="2400" b="1" spc="-10" dirty="0" err="1">
                <a:latin typeface="Agency FB" panose="020B0503020202020204" pitchFamily="34" charset="0"/>
              </a:rPr>
              <a:t>Nelerdir</a:t>
            </a:r>
            <a:r>
              <a:rPr lang="en-US" sz="2400" b="1" spc="-10" dirty="0">
                <a:latin typeface="Agency FB" panose="020B0503020202020204" pitchFamily="34" charset="0"/>
              </a:rPr>
              <a:t>?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8D14338-4FDE-8F02-6D60-78214FFF27C2}"/>
              </a:ext>
            </a:extLst>
          </p:cNvPr>
          <p:cNvSpPr txBox="1"/>
          <p:nvPr/>
        </p:nvSpPr>
        <p:spPr>
          <a:xfrm>
            <a:off x="871417" y="1615649"/>
            <a:ext cx="7713345" cy="334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385" indent="-133985">
              <a:lnSpc>
                <a:spcPct val="100000"/>
              </a:lnSpc>
              <a:spcBef>
                <a:spcPts val="100"/>
              </a:spcBef>
              <a:buFont typeface="Microsoft Sans Serif"/>
              <a:buChar char="▪"/>
              <a:tabLst>
                <a:tab pos="159385" algn="l"/>
              </a:tabLst>
            </a:pPr>
            <a:r>
              <a:rPr sz="2000" spc="-10" dirty="0">
                <a:latin typeface="Agency FB" panose="020B0503020202020204" pitchFamily="34" charset="0"/>
                <a:cs typeface="Calibri"/>
              </a:rPr>
              <a:t>Sigara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59385" indent="-133985">
              <a:lnSpc>
                <a:spcPct val="100000"/>
              </a:lnSpc>
              <a:spcBef>
                <a:spcPts val="1500"/>
              </a:spcBef>
              <a:buFont typeface="Microsoft Sans Serif"/>
              <a:buChar char="▪"/>
              <a:tabLst>
                <a:tab pos="159385" algn="l"/>
              </a:tabLst>
            </a:pPr>
            <a:r>
              <a:rPr sz="2000" spc="-10" dirty="0">
                <a:latin typeface="Agency FB" panose="020B0503020202020204" pitchFamily="34" charset="0"/>
                <a:cs typeface="Calibri"/>
              </a:rPr>
              <a:t>Alkol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58750" marR="695960" indent="-133985">
              <a:lnSpc>
                <a:spcPct val="103099"/>
              </a:lnSpc>
              <a:spcBef>
                <a:spcPts val="1430"/>
              </a:spcBef>
              <a:buFont typeface="Microsoft Sans Serif"/>
              <a:buChar char="▪"/>
              <a:tabLst>
                <a:tab pos="15875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Yatıştırıcı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etkisi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olan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uyuşturucular: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Afyon,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Morfin,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Eroin,Metadon, Kodein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59385" indent="-133985">
              <a:lnSpc>
                <a:spcPct val="100000"/>
              </a:lnSpc>
              <a:spcBef>
                <a:spcPts val="525"/>
              </a:spcBef>
              <a:buFont typeface="Microsoft Sans Serif"/>
              <a:buChar char="▪"/>
              <a:tabLst>
                <a:tab pos="15938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Uyarıcı</a:t>
            </a:r>
            <a:r>
              <a:rPr sz="2000" spc="-5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maddeler: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Kokain,</a:t>
            </a:r>
            <a:r>
              <a:rPr sz="2000" spc="-5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Amfetamin,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Ecstasy,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Metamfetamin,</a:t>
            </a:r>
            <a:r>
              <a:rPr sz="2000" spc="-5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Captagon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58750" marR="332740" indent="-133985">
              <a:lnSpc>
                <a:spcPts val="2100"/>
              </a:lnSpc>
              <a:spcBef>
                <a:spcPts val="1820"/>
              </a:spcBef>
              <a:buFont typeface="Microsoft Sans Serif"/>
              <a:buChar char="▪"/>
              <a:tabLst>
                <a:tab pos="15875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Halusinojen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maddeler: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Esrar,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LSD,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Sihirli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mantarlar,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Herbal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spices,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(SK-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Bonzai)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59385" indent="-133985">
              <a:lnSpc>
                <a:spcPct val="100000"/>
              </a:lnSpc>
              <a:spcBef>
                <a:spcPts val="730"/>
              </a:spcBef>
              <a:buFont typeface="Microsoft Sans Serif"/>
              <a:buChar char="▪"/>
              <a:tabLst>
                <a:tab pos="15938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Reçete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ile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alınması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gerektiği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hâlde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doktor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kontrolü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dışında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kullanılan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58750">
              <a:lnSpc>
                <a:spcPct val="100000"/>
              </a:lnSpc>
              <a:spcBef>
                <a:spcPts val="600"/>
              </a:spcBef>
            </a:pPr>
            <a:r>
              <a:rPr sz="2000" spc="-10" dirty="0">
                <a:latin typeface="Agency FB" panose="020B0503020202020204" pitchFamily="34" charset="0"/>
                <a:cs typeface="Calibri"/>
              </a:rPr>
              <a:t>ilaçlar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58750" indent="-118745">
              <a:lnSpc>
                <a:spcPct val="100000"/>
              </a:lnSpc>
              <a:spcBef>
                <a:spcPts val="525"/>
              </a:spcBef>
              <a:buFont typeface="Microsoft Sans Serif"/>
              <a:buChar char="▪"/>
              <a:tabLst>
                <a:tab pos="15875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Bazı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yapıştırıcılar,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tiner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çakmak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gazı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gibi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uçucu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maddeler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7491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AE5EB-889C-B360-BFEA-667B91C63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33598D65-371B-572C-B777-F46C2946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D9C63D6-B59E-4C7B-FECA-428540EC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9ACBDC3-0E26-AFA2-2C01-D50507AF46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370" t="22076" r="18805" b="19405"/>
          <a:stretch/>
        </p:blipFill>
        <p:spPr>
          <a:xfrm>
            <a:off x="2305131" y="821175"/>
            <a:ext cx="7581738" cy="52156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359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380A6-158D-4CBF-0DA7-66B985E93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8E6DC93-6EC0-BD99-E547-5BFFF34B1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596679C-9C85-E129-7547-DF3C91D4E3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D5A51948-A358-F850-E352-6557A96F6FC2}"/>
              </a:ext>
            </a:extLst>
          </p:cNvPr>
          <p:cNvSpPr txBox="1">
            <a:spLocks/>
          </p:cNvSpPr>
          <p:nvPr/>
        </p:nvSpPr>
        <p:spPr>
          <a:xfrm>
            <a:off x="2231542" y="476139"/>
            <a:ext cx="7728915" cy="805572"/>
          </a:xfrm>
          <a:prstGeom prst="rect">
            <a:avLst/>
          </a:prstGeom>
        </p:spPr>
        <p:txBody>
          <a:bodyPr vert="horz" wrap="square" lIns="0" tIns="310101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2730">
              <a:lnSpc>
                <a:spcPct val="100000"/>
              </a:lnSpc>
              <a:spcBef>
                <a:spcPts val="100"/>
              </a:spcBef>
            </a:pPr>
            <a:r>
              <a:rPr lang="en-US" sz="3200" b="1" dirty="0" err="1">
                <a:latin typeface="Agency FB" panose="020B0503020202020204" pitchFamily="34" charset="0"/>
              </a:rPr>
              <a:t>Maddelerin</a:t>
            </a:r>
            <a:r>
              <a:rPr lang="en-US" sz="3200" b="1" spc="-90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Etki</a:t>
            </a:r>
            <a:r>
              <a:rPr lang="en-US" sz="3200" b="1" spc="-85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Süreleri</a:t>
            </a:r>
            <a:endParaRPr lang="en-US" sz="3200" b="1" spc="-10" dirty="0">
              <a:latin typeface="Agency FB" panose="020B0503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4F566C0-103A-D1FA-E1BD-48B6F6314A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436" t="30522" r="23586" b="19599"/>
          <a:stretch/>
        </p:blipFill>
        <p:spPr>
          <a:xfrm>
            <a:off x="2842590" y="1514908"/>
            <a:ext cx="6506817" cy="50717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1888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5911E-40EC-83CC-4351-B15F4B21D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F54801A-2851-C960-047A-8B42190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8546ACA-8CF1-7056-3B6B-EDE464DE1B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0419606B-721F-BDD0-74EC-2BB2D7D5E464}"/>
              </a:ext>
            </a:extLst>
          </p:cNvPr>
          <p:cNvSpPr txBox="1">
            <a:spLocks/>
          </p:cNvSpPr>
          <p:nvPr/>
        </p:nvSpPr>
        <p:spPr>
          <a:xfrm>
            <a:off x="871417" y="864033"/>
            <a:ext cx="7728915" cy="821995"/>
          </a:xfrm>
          <a:prstGeom prst="rect">
            <a:avLst/>
          </a:prstGeom>
        </p:spPr>
        <p:txBody>
          <a:bodyPr vert="horz" wrap="square" lIns="0" tIns="352717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0" marR="5080">
              <a:lnSpc>
                <a:spcPts val="3529"/>
              </a:lnSpc>
              <a:spcBef>
                <a:spcPts val="875"/>
              </a:spcBef>
            </a:pPr>
            <a:r>
              <a:rPr lang="en-US" sz="3200" b="1" dirty="0" err="1">
                <a:latin typeface="Agency FB" panose="020B0503020202020204" pitchFamily="34" charset="0"/>
              </a:rPr>
              <a:t>Kişinin</a:t>
            </a:r>
            <a:r>
              <a:rPr lang="en-US" sz="3200" b="1" spc="-140" dirty="0">
                <a:latin typeface="Agency FB" panose="020B0503020202020204" pitchFamily="34" charset="0"/>
              </a:rPr>
              <a:t> </a:t>
            </a:r>
            <a:r>
              <a:rPr lang="en-US" sz="3200" b="1" dirty="0">
                <a:latin typeface="Agency FB" panose="020B0503020202020204" pitchFamily="34" charset="0"/>
              </a:rPr>
              <a:t>Madde</a:t>
            </a:r>
            <a:r>
              <a:rPr lang="en-US" sz="3200" b="1" spc="-135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Kullandığı</a:t>
            </a:r>
            <a:r>
              <a:rPr lang="en-US" sz="3200" b="1" spc="-135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Nasıl</a:t>
            </a:r>
            <a:r>
              <a:rPr lang="en-US" sz="3200" b="1" spc="-10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Anlaşılabilir</a:t>
            </a:r>
            <a:r>
              <a:rPr lang="en-US" sz="3200" b="1" spc="-10" dirty="0">
                <a:latin typeface="Agency FB" panose="020B0503020202020204" pitchFamily="34" charset="0"/>
              </a:rPr>
              <a:t>?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F934F4DF-5A7A-43EA-7B0C-CF4394E21515}"/>
              </a:ext>
            </a:extLst>
          </p:cNvPr>
          <p:cNvSpPr txBox="1"/>
          <p:nvPr/>
        </p:nvSpPr>
        <p:spPr>
          <a:xfrm>
            <a:off x="871417" y="2324851"/>
            <a:ext cx="6096000" cy="341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8470" indent="-445770">
              <a:lnSpc>
                <a:spcPct val="100000"/>
              </a:lnSpc>
              <a:spcBef>
                <a:spcPts val="100"/>
              </a:spcBef>
              <a:buSzPct val="70000"/>
              <a:buAutoNum type="arabicPeriod"/>
              <a:tabLst>
                <a:tab pos="458470" algn="l"/>
              </a:tabLst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Kişisel</a:t>
            </a:r>
            <a:r>
              <a:rPr lang="en-US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görünüm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458470" indent="-445770">
              <a:lnSpc>
                <a:spcPct val="100000"/>
              </a:lnSpc>
              <a:spcBef>
                <a:spcPts val="2265"/>
              </a:spcBef>
              <a:buSzPct val="70000"/>
              <a:buAutoNum type="arabicPeriod"/>
              <a:tabLst>
                <a:tab pos="458470" algn="l"/>
              </a:tabLst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Sağlıkla</a:t>
            </a:r>
            <a:r>
              <a:rPr lang="en-US"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ilgili</a:t>
            </a:r>
            <a:r>
              <a:rPr lang="en-US"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gözlenebilecek</a:t>
            </a:r>
            <a:r>
              <a:rPr lang="en-US"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durumlar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458470" indent="-445770">
              <a:spcBef>
                <a:spcPts val="2265"/>
              </a:spcBef>
              <a:buSzPct val="70000"/>
              <a:buFontTx/>
              <a:buAutoNum type="arabicPeriod"/>
              <a:tabLst>
                <a:tab pos="458470" algn="l"/>
              </a:tabLst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Kişisel</a:t>
            </a:r>
            <a:r>
              <a:rPr lang="en-US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alışkanlıklar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eylemler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458470" indent="-445770">
              <a:spcBef>
                <a:spcPts val="2265"/>
              </a:spcBef>
              <a:buSzPct val="70000"/>
              <a:buFontTx/>
              <a:buAutoNum type="arabicPeriod"/>
              <a:tabLst>
                <a:tab pos="458470" algn="l"/>
              </a:tabLst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Davranışsal</a:t>
            </a:r>
            <a:r>
              <a:rPr lang="en-US"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durumla</a:t>
            </a:r>
            <a:r>
              <a:rPr lang="en-US"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ilgili</a:t>
            </a:r>
            <a:r>
              <a:rPr lang="en-US"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gözlenebilecek</a:t>
            </a:r>
            <a:r>
              <a:rPr lang="en-US"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değişimler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458470" indent="-445770">
              <a:spcBef>
                <a:spcPts val="2265"/>
              </a:spcBef>
              <a:buSzPct val="70000"/>
              <a:buFontTx/>
              <a:buAutoNum type="arabicPeriod"/>
              <a:tabLst>
                <a:tab pos="458470" algn="l"/>
              </a:tabLst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Okulla</a:t>
            </a:r>
            <a:r>
              <a:rPr lang="en-US"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ilgili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gözlenebilecek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durumlar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458470" indent="-445770">
              <a:spcBef>
                <a:spcPts val="2265"/>
              </a:spcBef>
              <a:buSzPct val="70000"/>
              <a:buFontTx/>
              <a:buAutoNum type="arabicPeriod"/>
              <a:tabLst>
                <a:tab pos="458470" algn="l"/>
              </a:tabLst>
            </a:pPr>
            <a:r>
              <a:rPr lang="en-US" sz="2000" dirty="0">
                <a:latin typeface="Agency FB" panose="020B0503020202020204" pitchFamily="34" charset="0"/>
                <a:cs typeface="Calibri"/>
              </a:rPr>
              <a:t>Ev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yaşamı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sosyal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çevresi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ile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ilgili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durumlar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5" name="Resim 4" descr="çizim, çizgi film, taslak, resim içeren bir resim&#10;&#10;Açıklama otomatik olarak oluşturuldu">
            <a:extLst>
              <a:ext uri="{FF2B5EF4-FFF2-40B4-BE49-F238E27FC236}">
                <a16:creationId xmlns:a16="http://schemas.microsoft.com/office/drawing/2014/main" id="{88FCBB3B-6C1B-4C7B-23FF-5D8FB2E73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841" y="4796150"/>
            <a:ext cx="2915588" cy="207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2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19C19-3652-0025-9560-782E7C397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CE5A4C3A-4F9D-2AF3-1BDE-E3209FA7D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66B9E4D-367D-651F-7E1B-781C235823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1E260F64-447C-F4D9-E121-ABC23961FF4D}"/>
              </a:ext>
            </a:extLst>
          </p:cNvPr>
          <p:cNvSpPr txBox="1">
            <a:spLocks/>
          </p:cNvSpPr>
          <p:nvPr/>
        </p:nvSpPr>
        <p:spPr>
          <a:xfrm>
            <a:off x="871417" y="864033"/>
            <a:ext cx="7728915" cy="770314"/>
          </a:xfrm>
          <a:prstGeom prst="rect">
            <a:avLst/>
          </a:prstGeom>
        </p:spPr>
        <p:txBody>
          <a:bodyPr vert="horz" wrap="square" lIns="0" tIns="352717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0" marR="5080">
              <a:lnSpc>
                <a:spcPts val="3529"/>
              </a:lnSpc>
              <a:spcBef>
                <a:spcPts val="875"/>
              </a:spcBef>
            </a:pPr>
            <a:r>
              <a:rPr lang="en-US" sz="2400" b="1" dirty="0" err="1">
                <a:latin typeface="Agency FB" panose="020B0503020202020204" pitchFamily="34" charset="0"/>
              </a:rPr>
              <a:t>Kişinin</a:t>
            </a:r>
            <a:r>
              <a:rPr lang="en-US" sz="2400" b="1" spc="-140" dirty="0">
                <a:latin typeface="Agency FB" panose="020B0503020202020204" pitchFamily="34" charset="0"/>
              </a:rPr>
              <a:t> </a:t>
            </a:r>
            <a:r>
              <a:rPr lang="en-US" sz="2400" b="1" dirty="0">
                <a:latin typeface="Agency FB" panose="020B0503020202020204" pitchFamily="34" charset="0"/>
              </a:rPr>
              <a:t>Madde</a:t>
            </a:r>
            <a:r>
              <a:rPr lang="en-US" sz="2400" b="1" spc="-135" dirty="0">
                <a:latin typeface="Agency FB" panose="020B0503020202020204" pitchFamily="34" charset="0"/>
              </a:rPr>
              <a:t> </a:t>
            </a:r>
            <a:r>
              <a:rPr lang="en-US" sz="2400" b="1" dirty="0" err="1">
                <a:latin typeface="Agency FB" panose="020B0503020202020204" pitchFamily="34" charset="0"/>
              </a:rPr>
              <a:t>Kullandığı</a:t>
            </a:r>
            <a:r>
              <a:rPr lang="en-US" sz="2400" b="1" spc="-135" dirty="0">
                <a:latin typeface="Agency FB" panose="020B0503020202020204" pitchFamily="34" charset="0"/>
              </a:rPr>
              <a:t> </a:t>
            </a:r>
            <a:r>
              <a:rPr lang="en-US" sz="2400" b="1" spc="-10" dirty="0" err="1">
                <a:latin typeface="Agency FB" panose="020B0503020202020204" pitchFamily="34" charset="0"/>
              </a:rPr>
              <a:t>Nasıl</a:t>
            </a:r>
            <a:r>
              <a:rPr lang="en-US" sz="2400" b="1" spc="-10" dirty="0">
                <a:latin typeface="Agency FB" panose="020B0503020202020204" pitchFamily="34" charset="0"/>
              </a:rPr>
              <a:t> </a:t>
            </a:r>
            <a:r>
              <a:rPr lang="en-US" sz="2400" b="1" spc="-10" dirty="0" err="1">
                <a:latin typeface="Agency FB" panose="020B0503020202020204" pitchFamily="34" charset="0"/>
              </a:rPr>
              <a:t>Anlaşılabilir</a:t>
            </a:r>
            <a:r>
              <a:rPr lang="en-US" sz="2400" b="1" spc="-10" dirty="0">
                <a:latin typeface="Agency FB" panose="020B0503020202020204" pitchFamily="34" charset="0"/>
              </a:rPr>
              <a:t>?</a:t>
            </a: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40F9A781-0D18-FBB5-A7EC-385C5B4A29E8}"/>
              </a:ext>
            </a:extLst>
          </p:cNvPr>
          <p:cNvSpPr txBox="1"/>
          <p:nvPr/>
        </p:nvSpPr>
        <p:spPr>
          <a:xfrm>
            <a:off x="1034668" y="2184714"/>
            <a:ext cx="249742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Agency FB" panose="020B0503020202020204" pitchFamily="34" charset="0"/>
                <a:cs typeface="Calibri"/>
              </a:rPr>
              <a:t>1.</a:t>
            </a:r>
            <a:r>
              <a:rPr b="1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Kişisel</a:t>
            </a:r>
            <a:r>
              <a:rPr b="1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b="1" spc="-10" dirty="0">
                <a:latin typeface="Agency FB" panose="020B0503020202020204" pitchFamily="34" charset="0"/>
                <a:cs typeface="Calibri"/>
              </a:rPr>
              <a:t>görünüm</a:t>
            </a:r>
            <a:endParaRPr dirty="0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462BBBF-0DCB-4952-CDF4-B2C0E45C9775}"/>
              </a:ext>
            </a:extLst>
          </p:cNvPr>
          <p:cNvSpPr txBox="1"/>
          <p:nvPr/>
        </p:nvSpPr>
        <p:spPr>
          <a:xfrm>
            <a:off x="1106993" y="2765671"/>
            <a:ext cx="8023755" cy="2539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Dağınık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görünüm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yetersiz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kişisel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bakım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Temizliğe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özen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göstermeme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dikkat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etmeme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Kırmızı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kızarmış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yanaklar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,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gözler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25" dirty="0" err="1">
                <a:latin typeface="Agency FB" panose="020B0503020202020204" pitchFamily="34" charset="0"/>
                <a:cs typeface="Calibri"/>
              </a:rPr>
              <a:t>yüz</a:t>
            </a:r>
            <a:r>
              <a:rPr lang="tr-TR" sz="2000" spc="-25" dirty="0">
                <a:latin typeface="Agency FB" panose="020B0503020202020204" pitchFamily="34" charset="0"/>
                <a:cs typeface="Calibri"/>
              </a:rPr>
              <a:t> 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Parmaklarda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dudaklarda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is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yanıklar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(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eklemlerden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aşağıya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yanma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)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Kol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bacaklarında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çeşitli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izlerin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varlığı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(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bu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izleri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gizlemek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20" dirty="0" err="1">
                <a:latin typeface="Agency FB" panose="020B0503020202020204" pitchFamily="34" charset="0"/>
                <a:cs typeface="Calibri"/>
              </a:rPr>
              <a:t>için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sıcak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havada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bile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uzun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kollu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kıyafetlerle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dolaşma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)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Calibri"/>
              <a:cs typeface="Calibri"/>
            </a:endParaRPr>
          </a:p>
        </p:txBody>
      </p:sp>
      <p:pic>
        <p:nvPicPr>
          <p:cNvPr id="9" name="Resim 8" descr="çizgi film, memeli, ekran görüntüsü, sanat içeren bir resim&#10;&#10;Açıklama otomatik olarak oluşturuldu">
            <a:extLst>
              <a:ext uri="{FF2B5EF4-FFF2-40B4-BE49-F238E27FC236}">
                <a16:creationId xmlns:a16="http://schemas.microsoft.com/office/drawing/2014/main" id="{B834A103-6D77-2A1C-6947-D4CA00D45D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32" y="4737195"/>
            <a:ext cx="3764368" cy="21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25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B65F2-C69D-CC3C-7D44-F2ECBD1EB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3E2138E-26CF-E168-C1FD-844B17386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48D51A6-6D42-2481-7539-FEE52F47E3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11062E39-F79D-F3B0-8A69-30F1535FFC42}"/>
              </a:ext>
            </a:extLst>
          </p:cNvPr>
          <p:cNvSpPr txBox="1">
            <a:spLocks/>
          </p:cNvSpPr>
          <p:nvPr/>
        </p:nvSpPr>
        <p:spPr>
          <a:xfrm>
            <a:off x="871417" y="864033"/>
            <a:ext cx="7728915" cy="757425"/>
          </a:xfrm>
          <a:prstGeom prst="rect">
            <a:avLst/>
          </a:prstGeom>
        </p:spPr>
        <p:txBody>
          <a:bodyPr vert="horz" wrap="square" lIns="0" tIns="352717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0" marR="5080">
              <a:lnSpc>
                <a:spcPts val="3529"/>
              </a:lnSpc>
              <a:spcBef>
                <a:spcPts val="875"/>
              </a:spcBef>
            </a:pPr>
            <a:r>
              <a:rPr lang="en-US" sz="2000" b="1" dirty="0" err="1">
                <a:latin typeface="Agency FB" panose="020B0503020202020204" pitchFamily="34" charset="0"/>
              </a:rPr>
              <a:t>Kişinin</a:t>
            </a:r>
            <a:r>
              <a:rPr lang="en-US" sz="2000" b="1" spc="-140" dirty="0">
                <a:latin typeface="Agency FB" panose="020B0503020202020204" pitchFamily="34" charset="0"/>
              </a:rPr>
              <a:t> </a:t>
            </a:r>
            <a:r>
              <a:rPr lang="en-US" sz="2000" b="1" dirty="0">
                <a:latin typeface="Agency FB" panose="020B0503020202020204" pitchFamily="34" charset="0"/>
              </a:rPr>
              <a:t>Madde</a:t>
            </a:r>
            <a:r>
              <a:rPr lang="en-US" sz="2000" b="1" spc="-135" dirty="0">
                <a:latin typeface="Agency FB" panose="020B0503020202020204" pitchFamily="34" charset="0"/>
              </a:rPr>
              <a:t> </a:t>
            </a:r>
            <a:r>
              <a:rPr lang="en-US" sz="2000" b="1" dirty="0" err="1">
                <a:latin typeface="Agency FB" panose="020B0503020202020204" pitchFamily="34" charset="0"/>
              </a:rPr>
              <a:t>Kullandığı</a:t>
            </a:r>
            <a:r>
              <a:rPr lang="en-US" sz="2000" b="1" spc="-135" dirty="0">
                <a:latin typeface="Agency FB" panose="020B0503020202020204" pitchFamily="34" charset="0"/>
              </a:rPr>
              <a:t> </a:t>
            </a:r>
            <a:r>
              <a:rPr lang="en-US" sz="2000" b="1" spc="-10" dirty="0" err="1">
                <a:latin typeface="Agency FB" panose="020B0503020202020204" pitchFamily="34" charset="0"/>
              </a:rPr>
              <a:t>Nasıl</a:t>
            </a:r>
            <a:r>
              <a:rPr lang="en-US" sz="2000" b="1" spc="-10" dirty="0">
                <a:latin typeface="Agency FB" panose="020B0503020202020204" pitchFamily="34" charset="0"/>
              </a:rPr>
              <a:t> </a:t>
            </a:r>
            <a:r>
              <a:rPr lang="en-US" sz="2000" b="1" spc="-10" dirty="0" err="1">
                <a:latin typeface="Agency FB" panose="020B0503020202020204" pitchFamily="34" charset="0"/>
              </a:rPr>
              <a:t>Anlaşılabilir</a:t>
            </a:r>
            <a:r>
              <a:rPr lang="en-US" sz="2000" b="1" spc="-10" dirty="0">
                <a:latin typeface="Agency FB" panose="020B0503020202020204" pitchFamily="34" charset="0"/>
              </a:rPr>
              <a:t>?</a:t>
            </a: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51F84EC4-D503-2C3C-C8E8-3531A0FE1130}"/>
              </a:ext>
            </a:extLst>
          </p:cNvPr>
          <p:cNvSpPr txBox="1"/>
          <p:nvPr/>
        </p:nvSpPr>
        <p:spPr>
          <a:xfrm>
            <a:off x="1029970" y="2181448"/>
            <a:ext cx="5066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gency FB" panose="020B0503020202020204" pitchFamily="34" charset="0"/>
                <a:cs typeface="Calibri"/>
              </a:rPr>
              <a:t>2. Sağlıkla ilgili gözlenebilecek </a:t>
            </a:r>
            <a:r>
              <a:rPr sz="2400" b="1" spc="-10" dirty="0">
                <a:latin typeface="Agency FB" panose="020B0503020202020204" pitchFamily="34" charset="0"/>
                <a:cs typeface="Calibri"/>
              </a:rPr>
              <a:t>durumlar</a:t>
            </a:r>
            <a:endParaRPr sz="2400" dirty="0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4F5BF428-FC59-0549-BC7B-5C8BFA08B394}"/>
              </a:ext>
            </a:extLst>
          </p:cNvPr>
          <p:cNvSpPr txBox="1"/>
          <p:nvPr/>
        </p:nvSpPr>
        <p:spPr>
          <a:xfrm>
            <a:off x="871417" y="2717740"/>
            <a:ext cx="6775087" cy="160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Burun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kanaması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burun-</a:t>
            </a:r>
            <a:r>
              <a:rPr sz="2000" dirty="0">
                <a:latin typeface="Agency FB" panose="020B0503020202020204" pitchFamily="34" charset="0"/>
                <a:cs typeface="Calibri"/>
              </a:rPr>
              <a:t>ağız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içerisinde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hastalık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dışı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yaralar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Soğuk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algınlığı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alerjiye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bağlı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olmayan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burun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akıntısı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Nedensiz</a:t>
            </a:r>
            <a:r>
              <a:rPr lang="en-US"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olarak</a:t>
            </a:r>
            <a:r>
              <a:rPr lang="en-US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sık</a:t>
            </a:r>
            <a:r>
              <a:rPr lang="en-US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hastalanma</a:t>
            </a:r>
            <a:r>
              <a:rPr lang="en-US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durumu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gency FB" panose="020B0503020202020204" pitchFamily="34" charset="0"/>
                <a:cs typeface="Calibri"/>
              </a:rPr>
              <a:t>Mide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bulantısı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kusmalar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Aşırı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uyku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hali</a:t>
            </a:r>
            <a:r>
              <a:rPr lang="en-US"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lang="en-US"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uykusuzluk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EF583AA-40D0-6BD0-537A-EDD640876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736" y="5234492"/>
            <a:ext cx="2773798" cy="16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27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8259-E448-4CA4-8680-3B007DC03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B6D2EF77-106F-44A1-3F41-474660DAD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827732A-636C-9D7F-23A1-1CB4889C5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84F802A7-8986-06E0-41D7-C11567B64FDD}"/>
              </a:ext>
            </a:extLst>
          </p:cNvPr>
          <p:cNvSpPr txBox="1">
            <a:spLocks/>
          </p:cNvSpPr>
          <p:nvPr/>
        </p:nvSpPr>
        <p:spPr>
          <a:xfrm>
            <a:off x="871417" y="864033"/>
            <a:ext cx="7728915" cy="783201"/>
          </a:xfrm>
          <a:prstGeom prst="rect">
            <a:avLst/>
          </a:prstGeom>
        </p:spPr>
        <p:txBody>
          <a:bodyPr vert="horz" wrap="square" lIns="0" tIns="352717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0" marR="5080">
              <a:lnSpc>
                <a:spcPts val="3529"/>
              </a:lnSpc>
              <a:spcBef>
                <a:spcPts val="875"/>
              </a:spcBef>
            </a:pPr>
            <a:r>
              <a:rPr lang="en-US" sz="2800" b="1" dirty="0" err="1">
                <a:latin typeface="Agency FB" panose="020B0503020202020204" pitchFamily="34" charset="0"/>
              </a:rPr>
              <a:t>Kişinin</a:t>
            </a:r>
            <a:r>
              <a:rPr lang="en-US" sz="2800" b="1" spc="-140" dirty="0">
                <a:latin typeface="Agency FB" panose="020B0503020202020204" pitchFamily="34" charset="0"/>
              </a:rPr>
              <a:t> </a:t>
            </a:r>
            <a:r>
              <a:rPr lang="en-US" sz="2800" b="1" dirty="0">
                <a:latin typeface="Agency FB" panose="020B0503020202020204" pitchFamily="34" charset="0"/>
              </a:rPr>
              <a:t>Madde</a:t>
            </a:r>
            <a:r>
              <a:rPr lang="en-US" sz="2800" b="1" spc="-135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Kullandığı</a:t>
            </a:r>
            <a:r>
              <a:rPr lang="en-US" sz="2800" b="1" spc="-135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Nasıl</a:t>
            </a:r>
            <a:r>
              <a:rPr lang="en-US" sz="2800" b="1" spc="-10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Anlaşılabilir</a:t>
            </a:r>
            <a:r>
              <a:rPr lang="en-US" sz="2800" b="1" spc="-10" dirty="0">
                <a:latin typeface="Agency FB" panose="020B0503020202020204" pitchFamily="34" charset="0"/>
              </a:rPr>
              <a:t>?</a:t>
            </a:r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B05946D6-9EC8-3761-F2FA-1942992C5149}"/>
              </a:ext>
            </a:extLst>
          </p:cNvPr>
          <p:cNvSpPr txBox="1"/>
          <p:nvPr/>
        </p:nvSpPr>
        <p:spPr>
          <a:xfrm>
            <a:off x="1097658" y="2165783"/>
            <a:ext cx="4244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gency FB" panose="020B0503020202020204" pitchFamily="34" charset="0"/>
                <a:cs typeface="Calibri"/>
              </a:rPr>
              <a:t>3.</a:t>
            </a:r>
            <a:r>
              <a:rPr sz="2400" b="1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Kişisel</a:t>
            </a:r>
            <a:r>
              <a:rPr sz="2400" b="1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alışkanlıklar</a:t>
            </a:r>
            <a:r>
              <a:rPr sz="2400" b="1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ve</a:t>
            </a:r>
            <a:r>
              <a:rPr sz="2400" b="1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spc="-10" dirty="0">
                <a:latin typeface="Agency FB" panose="020B0503020202020204" pitchFamily="34" charset="0"/>
                <a:cs typeface="Calibri"/>
              </a:rPr>
              <a:t>eylemler</a:t>
            </a:r>
            <a:endParaRPr sz="2400" dirty="0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12321685-B885-942F-B390-34B668DF0A5D}"/>
              </a:ext>
            </a:extLst>
          </p:cNvPr>
          <p:cNvSpPr txBox="1"/>
          <p:nvPr/>
        </p:nvSpPr>
        <p:spPr>
          <a:xfrm>
            <a:off x="871417" y="2672946"/>
            <a:ext cx="7129145" cy="2641749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marR="116839" indent="-342900">
              <a:lnSpc>
                <a:spcPts val="2100"/>
              </a:lnSpc>
              <a:spcBef>
                <a:spcPts val="42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Giysilerde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ya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nefesinde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sigara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kokusu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ya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alışılmamış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kokuların varlığı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Ailenin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kontrolü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dışında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sıklıkla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eve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geç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gelme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evden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erken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çıkma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Nakit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parayı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hızlı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şekilde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tüketme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davranışı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Aile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bireyleri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arkadaşlar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arası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ilişkilerde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olumsuz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süreçli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değişimler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Duygusal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durumda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değişiklikler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duygusal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istikrarsızlıklar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55600" marR="9525" indent="-342900">
              <a:lnSpc>
                <a:spcPct val="1063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Genellikle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içine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kapanık,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sessiz,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çekingen,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yorgun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gözükme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uyuşuk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yapıya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sahip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olma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9" name="Resim 8" descr="çizim, taslak, çocukların yaptığı resimler, kırpıntı çizim içeren bir resim">
            <a:extLst>
              <a:ext uri="{FF2B5EF4-FFF2-40B4-BE49-F238E27FC236}">
                <a16:creationId xmlns:a16="http://schemas.microsoft.com/office/drawing/2014/main" id="{1D695DFA-6F22-39A7-A2EA-9393F0C0A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96" y="5522258"/>
            <a:ext cx="2311334" cy="13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9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60B62-749D-EED8-C039-894493906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7261FEC8-5FE8-0467-4AC2-064BD86AD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2C691D2-84B6-DA45-D0DC-1059B3725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BE4E679B-862D-BCDB-1DA5-E9B1BD931446}"/>
              </a:ext>
            </a:extLst>
          </p:cNvPr>
          <p:cNvSpPr txBox="1">
            <a:spLocks/>
          </p:cNvSpPr>
          <p:nvPr/>
        </p:nvSpPr>
        <p:spPr>
          <a:xfrm>
            <a:off x="871417" y="901148"/>
            <a:ext cx="7728915" cy="623503"/>
          </a:xfrm>
          <a:prstGeom prst="rect">
            <a:avLst/>
          </a:prstGeom>
        </p:spPr>
        <p:txBody>
          <a:bodyPr vert="horz" wrap="square" lIns="0" tIns="31267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b="1" dirty="0" err="1">
                <a:latin typeface="Agency FB" panose="020B0503020202020204" pitchFamily="34" charset="0"/>
              </a:rPr>
              <a:t>Bağımlılık</a:t>
            </a:r>
            <a:r>
              <a:rPr lang="en-US" sz="2000" b="1" spc="-160" dirty="0">
                <a:latin typeface="Agency FB" panose="020B0503020202020204" pitchFamily="34" charset="0"/>
              </a:rPr>
              <a:t> </a:t>
            </a:r>
            <a:r>
              <a:rPr lang="en-US" sz="2000" b="1" spc="-10" dirty="0">
                <a:latin typeface="Agency FB" panose="020B0503020202020204" pitchFamily="34" charset="0"/>
              </a:rPr>
              <a:t>Nedir?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54B8247-8E80-0D33-B1B9-C81594191298}"/>
              </a:ext>
            </a:extLst>
          </p:cNvPr>
          <p:cNvSpPr txBox="1"/>
          <p:nvPr/>
        </p:nvSpPr>
        <p:spPr>
          <a:xfrm>
            <a:off x="871416" y="2257437"/>
            <a:ext cx="5224583" cy="1645194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55600" marR="5080" indent="-342900">
              <a:lnSpc>
                <a:spcPct val="91700"/>
              </a:lnSpc>
              <a:spcBef>
                <a:spcPts val="305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Bağımlılık,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kişinin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şeye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aşırı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bağlanması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bu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durumdan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zarar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görmesine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rağmen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söz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konusu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madde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veya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davranışı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terk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edememesidir.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125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Bağımlı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kişi,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kullandığı</a:t>
            </a:r>
            <a:r>
              <a:rPr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madde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 err="1">
                <a:latin typeface="Agency FB" panose="020B0503020202020204" pitchFamily="34" charset="0"/>
                <a:cs typeface="Calibri"/>
              </a:rPr>
              <a:t>veya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gerçekleştirdiği</a:t>
            </a:r>
            <a:r>
              <a:rPr sz="2000"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eylem</a:t>
            </a:r>
            <a:r>
              <a:rPr sz="2000"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üzerinde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kontrolünü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zamanla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kaybeder.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8" name="Resim 7" descr="çizim, taslak, kırpıntı çizim, çocukların yaptığı resimler içeren bir resim&#10;&#10;Açıklama otomatik olarak oluşturuldu">
            <a:extLst>
              <a:ext uri="{FF2B5EF4-FFF2-40B4-BE49-F238E27FC236}">
                <a16:creationId xmlns:a16="http://schemas.microsoft.com/office/drawing/2014/main" id="{723F8EEE-D943-B2A8-B615-1D8F89A15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4154317"/>
            <a:ext cx="3089629" cy="26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03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73040-2D0D-EC01-0D08-0388D13BF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D4D4619-043D-2FA5-EF12-986466B5C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207BCC3-9493-AD7D-6B2D-A8F2E8417B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218F7D79-3D4E-FA4C-25F5-FC29C9D4E431}"/>
              </a:ext>
            </a:extLst>
          </p:cNvPr>
          <p:cNvSpPr txBox="1">
            <a:spLocks/>
          </p:cNvSpPr>
          <p:nvPr/>
        </p:nvSpPr>
        <p:spPr>
          <a:xfrm>
            <a:off x="871417" y="864033"/>
            <a:ext cx="7728915" cy="783201"/>
          </a:xfrm>
          <a:prstGeom prst="rect">
            <a:avLst/>
          </a:prstGeom>
        </p:spPr>
        <p:txBody>
          <a:bodyPr vert="horz" wrap="square" lIns="0" tIns="352717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0" marR="5080">
              <a:lnSpc>
                <a:spcPts val="3529"/>
              </a:lnSpc>
              <a:spcBef>
                <a:spcPts val="875"/>
              </a:spcBef>
            </a:pPr>
            <a:r>
              <a:rPr lang="en-US" sz="2800" b="1" dirty="0" err="1">
                <a:latin typeface="Agency FB" panose="020B0503020202020204" pitchFamily="34" charset="0"/>
              </a:rPr>
              <a:t>Kişinin</a:t>
            </a:r>
            <a:r>
              <a:rPr lang="en-US" sz="2800" b="1" spc="-140" dirty="0">
                <a:latin typeface="Agency FB" panose="020B0503020202020204" pitchFamily="34" charset="0"/>
              </a:rPr>
              <a:t> </a:t>
            </a:r>
            <a:r>
              <a:rPr lang="en-US" sz="2800" b="1" dirty="0">
                <a:latin typeface="Agency FB" panose="020B0503020202020204" pitchFamily="34" charset="0"/>
              </a:rPr>
              <a:t>Madde</a:t>
            </a:r>
            <a:r>
              <a:rPr lang="en-US" sz="2800" b="1" spc="-135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Kullandığı</a:t>
            </a:r>
            <a:r>
              <a:rPr lang="en-US" sz="2800" b="1" spc="-135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Nasıl</a:t>
            </a:r>
            <a:r>
              <a:rPr lang="en-US" sz="2800" b="1" spc="-10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Anlaşılabilir</a:t>
            </a:r>
            <a:r>
              <a:rPr lang="en-US" sz="2800" b="1" spc="-10" dirty="0">
                <a:latin typeface="Agency FB" panose="020B0503020202020204" pitchFamily="34" charset="0"/>
              </a:rPr>
              <a:t>?</a:t>
            </a: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2F28227D-868C-9FA5-D52D-2097FB9424ED}"/>
              </a:ext>
            </a:extLst>
          </p:cNvPr>
          <p:cNvSpPr txBox="1"/>
          <p:nvPr/>
        </p:nvSpPr>
        <p:spPr>
          <a:xfrm>
            <a:off x="981477" y="2165783"/>
            <a:ext cx="3151252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gency FB" panose="020B0503020202020204" pitchFamily="34" charset="0"/>
                <a:cs typeface="Calibri"/>
              </a:rPr>
              <a:t>4.</a:t>
            </a:r>
            <a:r>
              <a:rPr sz="2400" b="1"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Davranışsal</a:t>
            </a:r>
            <a:r>
              <a:rPr sz="2400" b="1" spc="-55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spc="-10" dirty="0">
                <a:latin typeface="Agency FB" panose="020B0503020202020204" pitchFamily="34" charset="0"/>
                <a:cs typeface="Calibri"/>
              </a:rPr>
              <a:t>Değişimler</a:t>
            </a:r>
            <a:endParaRPr sz="2400" dirty="0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2A659D1C-0F69-E0ED-DFBA-45E54D856156}"/>
              </a:ext>
            </a:extLst>
          </p:cNvPr>
          <p:cNvSpPr txBox="1"/>
          <p:nvPr/>
        </p:nvSpPr>
        <p:spPr>
          <a:xfrm>
            <a:off x="871417" y="2686916"/>
            <a:ext cx="7262495" cy="2421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5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Aile</a:t>
            </a:r>
            <a:r>
              <a:rPr sz="2000" spc="8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bireyleri</a:t>
            </a:r>
            <a:r>
              <a:rPr sz="2000" spc="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8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arkadaşlar</a:t>
            </a:r>
            <a:r>
              <a:rPr sz="2000" spc="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arası</a:t>
            </a:r>
            <a:r>
              <a:rPr sz="2000" spc="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ilişkilerde</a:t>
            </a:r>
            <a:r>
              <a:rPr sz="2000" spc="8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olumsuz</a:t>
            </a:r>
            <a:r>
              <a:rPr sz="2000" spc="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süreçli</a:t>
            </a:r>
            <a:r>
              <a:rPr sz="2000" spc="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değişimler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Duygusal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durumda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değişiklikler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duygusal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istikrarsızlıklar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(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anlamsız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gülme-ağlama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)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145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Gürültülü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,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kötü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davranışlar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Koordinasyon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bozuklukları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gibi</a:t>
            </a:r>
            <a:r>
              <a:rPr lang="en-US"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dengede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kalamama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,</a:t>
            </a:r>
            <a:r>
              <a:rPr lang="en-US"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tökezleme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davranışları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145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Genellikle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içine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kapanık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,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sessiz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,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çekingen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,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yorgun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gözükme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uyuşuk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tutumlar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.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12700" marR="5080">
              <a:lnSpc>
                <a:spcPct val="115599"/>
              </a:lnSpc>
              <a:spcBef>
                <a:spcPts val="100"/>
              </a:spcBef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625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92797-E3B6-5C0E-50BC-AC19B2D98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DAA2E9E1-FC15-9663-2683-588780D1B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3FD41E0-64E3-6333-05CF-C61DEA951B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3BEC83F2-44A3-247A-BBE6-F7ABE8FF5FC9}"/>
              </a:ext>
            </a:extLst>
          </p:cNvPr>
          <p:cNvSpPr txBox="1">
            <a:spLocks/>
          </p:cNvSpPr>
          <p:nvPr/>
        </p:nvSpPr>
        <p:spPr>
          <a:xfrm>
            <a:off x="871417" y="864033"/>
            <a:ext cx="7728915" cy="787562"/>
          </a:xfrm>
          <a:prstGeom prst="rect">
            <a:avLst/>
          </a:prstGeom>
        </p:spPr>
        <p:txBody>
          <a:bodyPr vert="horz" wrap="square" lIns="0" tIns="352717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0" marR="5080">
              <a:lnSpc>
                <a:spcPts val="3529"/>
              </a:lnSpc>
              <a:spcBef>
                <a:spcPts val="875"/>
              </a:spcBef>
            </a:pPr>
            <a:r>
              <a:rPr lang="en-US" sz="2800" b="1" dirty="0" err="1">
                <a:latin typeface="Agency FB" panose="020B0503020202020204" pitchFamily="34" charset="0"/>
              </a:rPr>
              <a:t>Kişinin</a:t>
            </a:r>
            <a:r>
              <a:rPr lang="en-US" sz="2800" b="1" spc="-140" dirty="0">
                <a:latin typeface="Agency FB" panose="020B0503020202020204" pitchFamily="34" charset="0"/>
              </a:rPr>
              <a:t> </a:t>
            </a:r>
            <a:r>
              <a:rPr lang="en-US" sz="2800" b="1" dirty="0">
                <a:latin typeface="Agency FB" panose="020B0503020202020204" pitchFamily="34" charset="0"/>
              </a:rPr>
              <a:t>Madde</a:t>
            </a:r>
            <a:r>
              <a:rPr lang="en-US" sz="2800" b="1" spc="-135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Kullandığı</a:t>
            </a:r>
            <a:r>
              <a:rPr lang="en-US" sz="2800" b="1" spc="-135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Nasıl</a:t>
            </a:r>
            <a:r>
              <a:rPr lang="en-US" sz="2800" b="1" spc="-10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Anlaşılabilir</a:t>
            </a:r>
            <a:r>
              <a:rPr lang="en-US" sz="2800" b="1" spc="-10" dirty="0">
                <a:latin typeface="Agency FB" panose="020B0503020202020204" pitchFamily="34" charset="0"/>
              </a:rPr>
              <a:t>?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1D1524B3-3B25-0C7C-17A3-ECC52EA6A353}"/>
              </a:ext>
            </a:extLst>
          </p:cNvPr>
          <p:cNvSpPr txBox="1"/>
          <p:nvPr/>
        </p:nvSpPr>
        <p:spPr>
          <a:xfrm>
            <a:off x="1047738" y="2165783"/>
            <a:ext cx="301879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gency FB" panose="020B0503020202020204" pitchFamily="34" charset="0"/>
                <a:cs typeface="Calibri"/>
              </a:rPr>
              <a:t>5. Okulla İlgili </a:t>
            </a:r>
            <a:r>
              <a:rPr sz="1600" b="1" spc="-10" dirty="0">
                <a:latin typeface="Agency FB" panose="020B0503020202020204" pitchFamily="34" charset="0"/>
                <a:cs typeface="Calibri"/>
              </a:rPr>
              <a:t>Durumlar</a:t>
            </a:r>
            <a:endParaRPr sz="1600" dirty="0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9A63B16-DB12-88D9-4AE9-53A84C9BD4B8}"/>
              </a:ext>
            </a:extLst>
          </p:cNvPr>
          <p:cNvSpPr txBox="1"/>
          <p:nvPr/>
        </p:nvSpPr>
        <p:spPr>
          <a:xfrm>
            <a:off x="911041" y="2746402"/>
            <a:ext cx="5728166" cy="1554656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4965" marR="5080" indent="-342900">
              <a:lnSpc>
                <a:spcPts val="2100"/>
              </a:lnSpc>
              <a:spcBef>
                <a:spcPts val="420"/>
              </a:spcBef>
              <a:buSzPct val="70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Okuldan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nedensiz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olarak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sıklıkla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kaçma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davranışı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,</a:t>
            </a:r>
          </a:p>
          <a:p>
            <a:pPr marL="354965" marR="5080" indent="-342900">
              <a:lnSpc>
                <a:spcPts val="2100"/>
              </a:lnSpc>
              <a:spcBef>
                <a:spcPts val="420"/>
              </a:spcBef>
              <a:buSzPct val="70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Ders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dışı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etkinliklere,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sosyal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kültürel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aktivitelere</a:t>
            </a:r>
            <a:r>
              <a:rPr lang="en-US"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karşı</a:t>
            </a:r>
            <a:r>
              <a:rPr lang="en-US"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ilgisiz</a:t>
            </a:r>
            <a:r>
              <a:rPr lang="en-US"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20" dirty="0" err="1">
                <a:latin typeface="Agency FB" panose="020B0503020202020204" pitchFamily="34" charset="0"/>
                <a:cs typeface="Calibri"/>
              </a:rPr>
              <a:t>kalma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,</a:t>
            </a:r>
          </a:p>
          <a:p>
            <a:pPr marL="354965" marR="5080" indent="-342900">
              <a:lnSpc>
                <a:spcPts val="2100"/>
              </a:lnSpc>
              <a:spcBef>
                <a:spcPts val="420"/>
              </a:spcBef>
              <a:buSzPct val="70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r>
              <a:rPr sz="2000" dirty="0" err="1">
                <a:latin typeface="Agency FB" panose="020B0503020202020204" pitchFamily="34" charset="0"/>
                <a:cs typeface="Calibri"/>
              </a:rPr>
              <a:t>Okul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ile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ilgili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sorumluluklarını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yerine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getirememe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,</a:t>
            </a:r>
          </a:p>
          <a:p>
            <a:pPr marL="354965" marR="5080" indent="-342900">
              <a:lnSpc>
                <a:spcPts val="2100"/>
              </a:lnSpc>
              <a:spcBef>
                <a:spcPts val="420"/>
              </a:spcBef>
              <a:buSzPct val="70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Ders notlarında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beklenmeyen</a:t>
            </a:r>
            <a:r>
              <a:rPr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ani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düşüş</a:t>
            </a:r>
            <a:r>
              <a:rPr lang="tr-TR" sz="2000" spc="-10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9" name="Resim 8" descr="çizim, resim, taslak, çocukların yaptığı resimler içeren bir resim">
            <a:extLst>
              <a:ext uri="{FF2B5EF4-FFF2-40B4-BE49-F238E27FC236}">
                <a16:creationId xmlns:a16="http://schemas.microsoft.com/office/drawing/2014/main" id="{400CD378-73DA-14D5-3079-689558E84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514" y="4792821"/>
            <a:ext cx="2536486" cy="20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29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512B3-161F-889D-6748-DCA4053F4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01AACFCE-C341-8FB3-10F6-A67B86F94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165" y="1505873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956FF06-33D5-D1AC-A52B-03D2D0F44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8452A68F-0270-9BA6-C688-9BEB64FEF2EB}"/>
              </a:ext>
            </a:extLst>
          </p:cNvPr>
          <p:cNvSpPr txBox="1">
            <a:spLocks/>
          </p:cNvSpPr>
          <p:nvPr/>
        </p:nvSpPr>
        <p:spPr>
          <a:xfrm>
            <a:off x="871417" y="864033"/>
            <a:ext cx="7728915" cy="770314"/>
          </a:xfrm>
          <a:prstGeom prst="rect">
            <a:avLst/>
          </a:prstGeom>
        </p:spPr>
        <p:txBody>
          <a:bodyPr vert="horz" wrap="square" lIns="0" tIns="352717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0" marR="5080">
              <a:lnSpc>
                <a:spcPts val="3529"/>
              </a:lnSpc>
              <a:spcBef>
                <a:spcPts val="875"/>
              </a:spcBef>
            </a:pPr>
            <a:r>
              <a:rPr lang="en-US" sz="2400" b="1" dirty="0" err="1">
                <a:latin typeface="Agency FB" panose="020B0503020202020204" pitchFamily="34" charset="0"/>
              </a:rPr>
              <a:t>Kişinin</a:t>
            </a:r>
            <a:r>
              <a:rPr lang="en-US" sz="2400" b="1" spc="-140" dirty="0">
                <a:latin typeface="Agency FB" panose="020B0503020202020204" pitchFamily="34" charset="0"/>
              </a:rPr>
              <a:t> </a:t>
            </a:r>
            <a:r>
              <a:rPr lang="en-US" sz="2400" b="1" dirty="0">
                <a:latin typeface="Agency FB" panose="020B0503020202020204" pitchFamily="34" charset="0"/>
              </a:rPr>
              <a:t>Madde</a:t>
            </a:r>
            <a:r>
              <a:rPr lang="en-US" sz="2400" b="1" spc="-135" dirty="0">
                <a:latin typeface="Agency FB" panose="020B0503020202020204" pitchFamily="34" charset="0"/>
              </a:rPr>
              <a:t> </a:t>
            </a:r>
            <a:r>
              <a:rPr lang="en-US" sz="2400" b="1" dirty="0" err="1">
                <a:latin typeface="Agency FB" panose="020B0503020202020204" pitchFamily="34" charset="0"/>
              </a:rPr>
              <a:t>Kullandığı</a:t>
            </a:r>
            <a:r>
              <a:rPr lang="en-US" sz="2400" b="1" spc="-135" dirty="0">
                <a:latin typeface="Agency FB" panose="020B0503020202020204" pitchFamily="34" charset="0"/>
              </a:rPr>
              <a:t> </a:t>
            </a:r>
            <a:r>
              <a:rPr lang="en-US" sz="2400" b="1" spc="-10" dirty="0" err="1">
                <a:latin typeface="Agency FB" panose="020B0503020202020204" pitchFamily="34" charset="0"/>
              </a:rPr>
              <a:t>Nasıl</a:t>
            </a:r>
            <a:r>
              <a:rPr lang="en-US" sz="2400" b="1" spc="-10" dirty="0">
                <a:latin typeface="Agency FB" panose="020B0503020202020204" pitchFamily="34" charset="0"/>
              </a:rPr>
              <a:t> </a:t>
            </a:r>
            <a:r>
              <a:rPr lang="en-US" sz="2400" b="1" spc="-10" dirty="0" err="1">
                <a:latin typeface="Agency FB" panose="020B0503020202020204" pitchFamily="34" charset="0"/>
              </a:rPr>
              <a:t>Anlaşılabilir</a:t>
            </a:r>
            <a:r>
              <a:rPr lang="en-US" sz="2400" b="1" spc="-10" dirty="0">
                <a:latin typeface="Agency FB" panose="020B0503020202020204" pitchFamily="34" charset="0"/>
              </a:rPr>
              <a:t>?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FDA11360-FEC2-BF94-3C50-1F4EBE14401C}"/>
              </a:ext>
            </a:extLst>
          </p:cNvPr>
          <p:cNvSpPr txBox="1"/>
          <p:nvPr/>
        </p:nvSpPr>
        <p:spPr>
          <a:xfrm>
            <a:off x="994729" y="2165783"/>
            <a:ext cx="58654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gency FB" panose="020B0503020202020204" pitchFamily="34" charset="0"/>
                <a:cs typeface="Calibri"/>
              </a:rPr>
              <a:t>6.</a:t>
            </a:r>
            <a:r>
              <a:rPr sz="2000"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b="1" dirty="0">
                <a:latin typeface="Agency FB" panose="020B0503020202020204" pitchFamily="34" charset="0"/>
                <a:cs typeface="Calibri"/>
              </a:rPr>
              <a:t>Ev</a:t>
            </a:r>
            <a:r>
              <a:rPr sz="2000"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b="1" dirty="0">
                <a:latin typeface="Agency FB" panose="020B0503020202020204" pitchFamily="34" charset="0"/>
                <a:cs typeface="Calibri"/>
              </a:rPr>
              <a:t>Yaşamı</a:t>
            </a:r>
            <a:r>
              <a:rPr sz="2000" b="1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b="1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b="1" dirty="0">
                <a:latin typeface="Agency FB" panose="020B0503020202020204" pitchFamily="34" charset="0"/>
                <a:cs typeface="Calibri"/>
              </a:rPr>
              <a:t>Sosyal</a:t>
            </a:r>
            <a:r>
              <a:rPr sz="2000"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b="1" dirty="0">
                <a:latin typeface="Agency FB" panose="020B0503020202020204" pitchFamily="34" charset="0"/>
                <a:cs typeface="Calibri"/>
              </a:rPr>
              <a:t>Çevreyle</a:t>
            </a:r>
            <a:r>
              <a:rPr sz="2000" b="1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b="1" dirty="0">
                <a:latin typeface="Agency FB" panose="020B0503020202020204" pitchFamily="34" charset="0"/>
                <a:cs typeface="Calibri"/>
              </a:rPr>
              <a:t>İlgili</a:t>
            </a:r>
            <a:r>
              <a:rPr sz="2000"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b="1" spc="-10" dirty="0">
                <a:latin typeface="Agency FB" panose="020B0503020202020204" pitchFamily="34" charset="0"/>
                <a:cs typeface="Calibri"/>
              </a:rPr>
              <a:t>Durumlar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94D65B1-B457-37EE-1590-6DB7CC7D88D5}"/>
              </a:ext>
            </a:extLst>
          </p:cNvPr>
          <p:cNvSpPr txBox="1"/>
          <p:nvPr/>
        </p:nvSpPr>
        <p:spPr>
          <a:xfrm>
            <a:off x="577582" y="2737172"/>
            <a:ext cx="8022749" cy="1991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8175" marR="227329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Evde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bulunan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ecza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dolabındaki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aile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bireylerinin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kullandığı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ilaçların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hızlı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bir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şekilde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azalması</a:t>
            </a:r>
            <a:endParaRPr lang="en-US" sz="2000" spc="-10" dirty="0">
              <a:latin typeface="Agency FB" panose="020B0503020202020204" pitchFamily="34" charset="0"/>
              <a:cs typeface="Calibri"/>
            </a:endParaRPr>
          </a:p>
          <a:p>
            <a:pPr marL="638175" marR="227329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Evde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bulunan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,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aile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büyüklerine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ait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olan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sigara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paketinin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hızlı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bir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şekilde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tükenmesi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638175" marR="227329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tr-TR" sz="2000" spc="-10" dirty="0">
                <a:latin typeface="Agency FB" panose="020B0503020202020204" pitchFamily="34" charset="0"/>
                <a:cs typeface="Calibri"/>
              </a:rPr>
              <a:t>Evde vitrinde süs olarak duran alkol şişelerinin kapaklarının açılmış olması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da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kullanılması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638175" marR="339090" indent="-34290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Evde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bulunan</a:t>
            </a:r>
            <a:r>
              <a:rPr lang="en-US"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değerli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eşyaların</a:t>
            </a:r>
            <a:r>
              <a:rPr lang="en-US"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kaybolması</a:t>
            </a:r>
            <a:r>
              <a:rPr lang="en-US"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çevresinden</a:t>
            </a:r>
            <a:r>
              <a:rPr lang="en-US"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sürekli</a:t>
            </a:r>
            <a:r>
              <a:rPr lang="en-US"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20" dirty="0" err="1">
                <a:latin typeface="Agency FB" panose="020B0503020202020204" pitchFamily="34" charset="0"/>
                <a:cs typeface="Calibri"/>
              </a:rPr>
              <a:t>borç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isteme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5" name="Resim 4" descr="metin, kırpıntı çizim, çizim, şişe içeren bir resim">
            <a:extLst>
              <a:ext uri="{FF2B5EF4-FFF2-40B4-BE49-F238E27FC236}">
                <a16:creationId xmlns:a16="http://schemas.microsoft.com/office/drawing/2014/main" id="{4A28CFC6-4548-CE2C-8905-4B833A1CEB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913" y="5008532"/>
            <a:ext cx="2496368" cy="18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3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DB389-235B-40D4-ED8C-1DE7C31D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0C72105E-E51E-3542-473E-F5F33D78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12CD536-4153-9318-9DA1-9FE30D34B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FAF5C351-BBC2-BF90-2722-83D6216F8511}"/>
              </a:ext>
            </a:extLst>
          </p:cNvPr>
          <p:cNvSpPr txBox="1">
            <a:spLocks/>
          </p:cNvSpPr>
          <p:nvPr/>
        </p:nvSpPr>
        <p:spPr>
          <a:xfrm>
            <a:off x="871417" y="476139"/>
            <a:ext cx="9059310" cy="1071028"/>
          </a:xfrm>
          <a:prstGeom prst="rect">
            <a:avLst/>
          </a:prstGeom>
        </p:spPr>
        <p:txBody>
          <a:bodyPr vert="horz" wrap="square" lIns="0" tIns="57299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3200" b="1" dirty="0">
                <a:latin typeface="Agency FB" panose="020B0503020202020204" pitchFamily="34" charset="0"/>
              </a:rPr>
              <a:t>Madde</a:t>
            </a:r>
            <a:r>
              <a:rPr lang="en-US" sz="3200" b="1" spc="-100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Kullanımından</a:t>
            </a:r>
            <a:r>
              <a:rPr lang="en-US" sz="3200" b="1" spc="-95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Şüphelenildiğinde</a:t>
            </a:r>
            <a:endParaRPr lang="en-US" sz="3200" b="1" spc="-10" dirty="0">
              <a:latin typeface="Agency FB" panose="020B0503020202020204" pitchFamily="34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690DDEBE-CF85-CF42-0690-A23112FFB5D6}"/>
              </a:ext>
            </a:extLst>
          </p:cNvPr>
          <p:cNvSpPr txBox="1"/>
          <p:nvPr/>
        </p:nvSpPr>
        <p:spPr>
          <a:xfrm>
            <a:off x="871417" y="2051568"/>
            <a:ext cx="70666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Sakin </a:t>
            </a:r>
            <a:r>
              <a:rPr lang="en-US" dirty="0" err="1">
                <a:latin typeface="Agency FB" panose="020B0503020202020204" pitchFamily="34" charset="0"/>
              </a:rPr>
              <a:t>olun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tr-TR" dirty="0">
                <a:latin typeface="Agency FB" panose="020B0503020202020204" pitchFamily="34" charset="0"/>
              </a:rPr>
              <a:t>g</a:t>
            </a:r>
            <a:r>
              <a:rPr lang="en-US" dirty="0" err="1">
                <a:latin typeface="Agency FB" panose="020B0503020202020204" pitchFamily="34" charset="0"/>
              </a:rPr>
              <a:t>ençle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ve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sosyal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çevresiyle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doğru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bir</a:t>
            </a:r>
            <a:r>
              <a:rPr lang="tr-TR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iletişim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kurun</a:t>
            </a:r>
            <a:r>
              <a:rPr lang="en-US" dirty="0">
                <a:latin typeface="Agency FB" panose="020B0503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gency FB" panose="020B0503020202020204" pitchFamily="34" charset="0"/>
              </a:rPr>
              <a:t>Kendinizi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hazır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hissettiğinizde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ve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korkutmadan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konuşun</a:t>
            </a:r>
            <a:r>
              <a:rPr lang="en-US" dirty="0">
                <a:latin typeface="Agency FB" panose="020B0503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gency FB" panose="020B0503020202020204" pitchFamily="34" charset="0"/>
              </a:rPr>
              <a:t>Gizliliğine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önem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verin</a:t>
            </a:r>
            <a:r>
              <a:rPr lang="en-US" dirty="0">
                <a:latin typeface="Agency FB" panose="020B0503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gency FB" panose="020B0503020202020204" pitchFamily="34" charset="0"/>
              </a:rPr>
              <a:t>Seçenekler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sunun</a:t>
            </a:r>
            <a:r>
              <a:rPr lang="en-US" dirty="0">
                <a:latin typeface="Agency FB" panose="020B0503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gency FB" panose="020B0503020202020204" pitchFamily="34" charset="0"/>
              </a:rPr>
              <a:t>Profesyonel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yardım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alın</a:t>
            </a:r>
            <a:r>
              <a:rPr lang="en-US" dirty="0">
                <a:latin typeface="Agency FB" panose="020B0503020202020204" pitchFamily="34" charset="0"/>
              </a:rPr>
              <a:t>.</a:t>
            </a:r>
          </a:p>
        </p:txBody>
      </p:sp>
      <p:pic>
        <p:nvPicPr>
          <p:cNvPr id="4" name="Resim 3" descr="kırpıntı çizim, çizgi film, çizim içeren bir resim&#10;&#10;Açıklama otomatik olarak oluşturuldu">
            <a:extLst>
              <a:ext uri="{FF2B5EF4-FFF2-40B4-BE49-F238E27FC236}">
                <a16:creationId xmlns:a16="http://schemas.microsoft.com/office/drawing/2014/main" id="{D419F478-9F78-4A53-F53A-1A3E61A31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726" y="4753408"/>
            <a:ext cx="2560274" cy="210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68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99E9-9654-3504-FCFD-39BDD01E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9F8A2447-6FF1-9120-9E7D-9DB405AC8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296A945-A3D6-245C-FD2B-18A01F6AB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F418A366-D433-04C6-C8F0-462C7B80EF83}"/>
              </a:ext>
            </a:extLst>
          </p:cNvPr>
          <p:cNvSpPr txBox="1">
            <a:spLocks/>
          </p:cNvSpPr>
          <p:nvPr/>
        </p:nvSpPr>
        <p:spPr>
          <a:xfrm>
            <a:off x="871417" y="476139"/>
            <a:ext cx="9059310" cy="1071028"/>
          </a:xfrm>
          <a:prstGeom prst="rect">
            <a:avLst/>
          </a:prstGeom>
        </p:spPr>
        <p:txBody>
          <a:bodyPr vert="horz" wrap="square" lIns="0" tIns="57299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3200" b="1" dirty="0">
                <a:latin typeface="Agency FB" panose="020B0503020202020204" pitchFamily="34" charset="0"/>
              </a:rPr>
              <a:t>Madde</a:t>
            </a:r>
            <a:r>
              <a:rPr lang="en-US" sz="3200" b="1" spc="-100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Kullanımından</a:t>
            </a:r>
            <a:r>
              <a:rPr lang="en-US" sz="3200" b="1" spc="-95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Şüphelenildiğinde</a:t>
            </a:r>
            <a:endParaRPr lang="en-US" sz="3200" b="1" spc="-10" dirty="0">
              <a:latin typeface="Agency FB" panose="020B0503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961514C-FEBA-CE67-8617-B06082684177}"/>
              </a:ext>
            </a:extLst>
          </p:cNvPr>
          <p:cNvSpPr txBox="1"/>
          <p:nvPr/>
        </p:nvSpPr>
        <p:spPr>
          <a:xfrm>
            <a:off x="871417" y="1953169"/>
            <a:ext cx="92399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</a:rPr>
              <a:t>Suçlamaktan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yargılamaktan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kaçının</a:t>
            </a:r>
            <a:endParaRPr lang="en-US" sz="2000" dirty="0"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</a:rPr>
              <a:t>İletişim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kurmaktan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vazgeçmeyin</a:t>
            </a:r>
            <a:r>
              <a:rPr lang="en-US" sz="2000" dirty="0">
                <a:latin typeface="Agency FB" panose="020B0503020202020204" pitchFamily="34" charset="0"/>
              </a:rPr>
              <a:t>, pes </a:t>
            </a:r>
            <a:r>
              <a:rPr lang="en-US" sz="2000" dirty="0" err="1">
                <a:latin typeface="Agency FB" panose="020B0503020202020204" pitchFamily="34" charset="0"/>
              </a:rPr>
              <a:t>etmeyin</a:t>
            </a:r>
            <a:endParaRPr lang="en-US" sz="2000" dirty="0"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</a:rPr>
              <a:t>Yanında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olduğunuzu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destek</a:t>
            </a:r>
            <a:r>
              <a:rPr lang="en-US" sz="2000" dirty="0">
                <a:latin typeface="Agency FB" panose="020B0503020202020204" pitchFamily="34" charset="0"/>
              </a:rPr>
              <a:t> alma </a:t>
            </a:r>
            <a:r>
              <a:rPr lang="en-US" sz="2000" dirty="0" err="1">
                <a:latin typeface="Agency FB" panose="020B0503020202020204" pitchFamily="34" charset="0"/>
              </a:rPr>
              <a:t>noktasında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yardımcı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olabileceğinizi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hissettirin</a:t>
            </a:r>
            <a:endParaRPr lang="en-US" sz="2000" dirty="0"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</a:rPr>
              <a:t>Tehdit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etmeyin</a:t>
            </a:r>
            <a:endParaRPr lang="en-US" sz="2000" dirty="0"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gency FB" panose="020B0503020202020204" pitchFamily="34" charset="0"/>
              </a:rPr>
              <a:t>Bir </a:t>
            </a:r>
            <a:r>
              <a:rPr lang="en-US" sz="2000" dirty="0" err="1">
                <a:latin typeface="Agency FB" panose="020B0503020202020204" pitchFamily="34" charset="0"/>
              </a:rPr>
              <a:t>uzmandan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destek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alınması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gerektiğini</a:t>
            </a:r>
            <a:r>
              <a:rPr lang="tr-TR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vurgulayın</a:t>
            </a:r>
            <a:endParaRPr lang="en-US" sz="2000" dirty="0"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gency FB" panose="020B0503020202020204" pitchFamily="34" charset="0"/>
              </a:rPr>
              <a:t>Sakin </a:t>
            </a:r>
            <a:r>
              <a:rPr lang="en-US" sz="2000" dirty="0" err="1">
                <a:latin typeface="Agency FB" panose="020B0503020202020204" pitchFamily="34" charset="0"/>
              </a:rPr>
              <a:t>ve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sabırlı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tutumu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sürdürün</a:t>
            </a:r>
            <a:r>
              <a:rPr lang="tr-TR" sz="2000" dirty="0">
                <a:latin typeface="Agency FB" panose="020B0503020202020204" pitchFamily="34" charset="0"/>
              </a:rPr>
              <a:t>.</a:t>
            </a:r>
            <a:endParaRPr lang="en-US" sz="2000" dirty="0">
              <a:latin typeface="Agency FB" panose="020B0503020202020204" pitchFamily="34" charset="0"/>
            </a:endParaRPr>
          </a:p>
        </p:txBody>
      </p:sp>
      <p:pic>
        <p:nvPicPr>
          <p:cNvPr id="8" name="Resim 7" descr="insan yüzü, taslak, çizim, çizgi film içeren bir resim">
            <a:extLst>
              <a:ext uri="{FF2B5EF4-FFF2-40B4-BE49-F238E27FC236}">
                <a16:creationId xmlns:a16="http://schemas.microsoft.com/office/drawing/2014/main" id="{337CA2C8-9A85-7CC8-3D6D-2012561E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119" y="4550980"/>
            <a:ext cx="3159881" cy="23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13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9370-6003-B505-0432-950CB0FF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EABFA94E-B08D-B4DF-69C5-8C2F1A1E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8307671-80B1-640C-6EE6-F7669EBB2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E3DC94CB-380B-E2DA-2147-E6CE57964B69}"/>
              </a:ext>
            </a:extLst>
          </p:cNvPr>
          <p:cNvSpPr txBox="1">
            <a:spLocks/>
          </p:cNvSpPr>
          <p:nvPr/>
        </p:nvSpPr>
        <p:spPr>
          <a:xfrm>
            <a:off x="871417" y="695269"/>
            <a:ext cx="7728915" cy="783073"/>
          </a:xfrm>
          <a:prstGeom prst="rect">
            <a:avLst/>
          </a:prstGeom>
        </p:spPr>
        <p:txBody>
          <a:bodyPr vert="horz" wrap="square" lIns="0" tIns="3487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0" dirty="0" err="1">
                <a:latin typeface="Agency FB" panose="020B0503020202020204" pitchFamily="34" charset="0"/>
              </a:rPr>
              <a:t>Unutmayın</a:t>
            </a:r>
            <a:r>
              <a:rPr lang="en-US" sz="2800" b="1" spc="-10" dirty="0">
                <a:latin typeface="Agency FB" panose="020B0503020202020204" pitchFamily="34" charset="0"/>
              </a:rPr>
              <a:t>…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7EE936C-CDB7-6024-3AE1-F10A87A5E00D}"/>
              </a:ext>
            </a:extLst>
          </p:cNvPr>
          <p:cNvSpPr txBox="1"/>
          <p:nvPr/>
        </p:nvSpPr>
        <p:spPr>
          <a:xfrm>
            <a:off x="871417" y="1882138"/>
            <a:ext cx="81004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</a:rPr>
              <a:t>Eğer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kişi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tedavi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olmayı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kendisi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istemiyorsa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kimse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ona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zorla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bıraktırmayı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başaramaz</a:t>
            </a:r>
            <a:r>
              <a:rPr lang="en-US" sz="2000" dirty="0">
                <a:latin typeface="Agency FB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</a:rPr>
              <a:t>Kişi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maddeyi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bıraktığı</a:t>
            </a:r>
            <a:r>
              <a:rPr lang="en-US" sz="2000" dirty="0">
                <a:latin typeface="Agency FB" panose="020B0503020202020204" pitchFamily="34" charset="0"/>
              </a:rPr>
              <a:t> zaman </a:t>
            </a:r>
            <a:r>
              <a:rPr lang="en-US" sz="2000" dirty="0" err="1">
                <a:latin typeface="Agency FB" panose="020B0503020202020204" pitchFamily="34" charset="0"/>
              </a:rPr>
              <a:t>alışkanlıklarını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yaşadığı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ortamı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değiştirmek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zorunda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kalabilecektir</a:t>
            </a:r>
            <a:r>
              <a:rPr lang="en-US" sz="2000" dirty="0">
                <a:latin typeface="Agency FB" panose="020B0503020202020204" pitchFamily="34" charset="0"/>
              </a:rPr>
              <a:t>. </a:t>
            </a:r>
            <a:r>
              <a:rPr lang="en-US" sz="2000" dirty="0" err="1">
                <a:latin typeface="Agency FB" panose="020B0503020202020204" pitchFamily="34" charset="0"/>
              </a:rPr>
              <a:t>Kişinin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tüm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bunlara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hazırlıklı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olması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gerekmektedir</a:t>
            </a:r>
            <a:r>
              <a:rPr lang="en-US" sz="2000" dirty="0">
                <a:latin typeface="Agency FB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</a:rPr>
              <a:t>Tedavi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sonrası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kişinin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doğru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bir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sosyal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çevre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oluşturması</a:t>
            </a:r>
            <a:r>
              <a:rPr lang="en-US" sz="2000" dirty="0">
                <a:latin typeface="Agency FB" panose="020B0503020202020204" pitchFamily="34" charset="0"/>
              </a:rPr>
              <a:t>, </a:t>
            </a:r>
            <a:r>
              <a:rPr lang="en-US" sz="2000" dirty="0" err="1">
                <a:latin typeface="Agency FB" panose="020B0503020202020204" pitchFamily="34" charset="0"/>
              </a:rPr>
              <a:t>aile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ilişkilerini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daha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verimli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şekilde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yaşaması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ve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yaşamının</a:t>
            </a:r>
            <a:r>
              <a:rPr lang="en-US" sz="2000" dirty="0">
                <a:latin typeface="Agency FB" panose="020B0503020202020204" pitchFamily="34" charset="0"/>
              </a:rPr>
              <a:t> her </a:t>
            </a:r>
            <a:r>
              <a:rPr lang="en-US" sz="2000" dirty="0" err="1">
                <a:latin typeface="Agency FB" panose="020B0503020202020204" pitchFamily="34" charset="0"/>
              </a:rPr>
              <a:t>karesini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doğru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etkinliklerle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doldurması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temiz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kalma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davranışının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devamlılığını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olumlu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yönde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etkileyecektir</a:t>
            </a:r>
            <a:r>
              <a:rPr lang="en-US" sz="2000" dirty="0">
                <a:latin typeface="Agency FB" panose="020B0503020202020204" pitchFamily="34" charset="0"/>
              </a:rPr>
              <a:t>.</a:t>
            </a:r>
          </a:p>
        </p:txBody>
      </p:sp>
      <p:pic>
        <p:nvPicPr>
          <p:cNvPr id="8" name="Resim 7" descr="Çizgi film, kırpıntı çizim, çizim, çizgi film içeren bir resim&#10;&#10;Açıklama otomatik olarak oluşturuldu">
            <a:extLst>
              <a:ext uri="{FF2B5EF4-FFF2-40B4-BE49-F238E27FC236}">
                <a16:creationId xmlns:a16="http://schemas.microsoft.com/office/drawing/2014/main" id="{40922FE0-AABE-24F3-EA6A-ECF6A2E94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45" y="4432087"/>
            <a:ext cx="2385267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7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D2B5D-32D9-66BB-D3D3-F4F0285F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5DE5F4F0-519D-6333-7BA8-C997736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F094C4C-7215-947C-7033-77B7137868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7A4901C-651D-031F-6018-E6F2FC1A9688}"/>
              </a:ext>
            </a:extLst>
          </p:cNvPr>
          <p:cNvSpPr txBox="1"/>
          <p:nvPr/>
        </p:nvSpPr>
        <p:spPr>
          <a:xfrm>
            <a:off x="755374" y="2479021"/>
            <a:ext cx="6096000" cy="3336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tr-TR" sz="2000" dirty="0">
                <a:latin typeface="Agency FB" panose="020B0503020202020204" pitchFamily="34" charset="0"/>
                <a:cs typeface="Calibri"/>
              </a:rPr>
              <a:t>Benim iradem güçlüdür, ben bağımlı olmam</a:t>
            </a: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000" dirty="0">
                <a:latin typeface="Agency FB" panose="020B0503020202020204" pitchFamily="34" charset="0"/>
                <a:cs typeface="Calibri"/>
              </a:rPr>
              <a:t>Ben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kendimi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kontrol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edebilirim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.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000" dirty="0">
                <a:latin typeface="Agency FB" panose="020B0503020202020204" pitchFamily="34" charset="0"/>
                <a:cs typeface="Calibri"/>
              </a:rPr>
              <a:t>Madde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kullanımı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arkadaşlık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ilişkilerini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arttırır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Bağımlılık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yapıcı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madde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kullanmak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insanın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sosyal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çevresinin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genişlemesine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yardımcı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olur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nn-NO" sz="2000" dirty="0">
                <a:latin typeface="Agency FB" panose="020B0503020202020204" pitchFamily="34" charset="0"/>
                <a:cs typeface="Calibri"/>
              </a:rPr>
              <a:t>Herkes kullanıyor, bir şey olmuyor.</a:t>
            </a: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Bağımlılığın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tedavisi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yoktur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F920358-0858-15CD-97F6-A375D02B3425}"/>
              </a:ext>
            </a:extLst>
          </p:cNvPr>
          <p:cNvSpPr txBox="1">
            <a:spLocks/>
          </p:cNvSpPr>
          <p:nvPr/>
        </p:nvSpPr>
        <p:spPr>
          <a:xfrm>
            <a:off x="2203882" y="762038"/>
            <a:ext cx="7784236" cy="478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62455" marR="5080" indent="-1850389">
              <a:lnSpc>
                <a:spcPct val="116300"/>
              </a:lnSpc>
              <a:spcBef>
                <a:spcPts val="100"/>
              </a:spcBef>
            </a:pPr>
            <a:r>
              <a:rPr lang="en-US" sz="2800" b="1" dirty="0" err="1">
                <a:latin typeface="Agency FB" panose="020B0503020202020204" pitchFamily="34" charset="0"/>
              </a:rPr>
              <a:t>Bağımlılık</a:t>
            </a:r>
            <a:r>
              <a:rPr lang="en-US" sz="2800" b="1" spc="-114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Yapıcı</a:t>
            </a:r>
            <a:r>
              <a:rPr lang="en-US" sz="2800" b="1" spc="-105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Maddelerle</a:t>
            </a:r>
            <a:r>
              <a:rPr lang="en-US" sz="2800" b="1" spc="-110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İlgili</a:t>
            </a:r>
            <a:r>
              <a:rPr lang="en-US" sz="2800" b="1" spc="-105" dirty="0">
                <a:latin typeface="Agency FB" panose="020B0503020202020204" pitchFamily="34" charset="0"/>
              </a:rPr>
              <a:t> </a:t>
            </a:r>
            <a:r>
              <a:rPr lang="en-US" sz="2800" b="1" spc="-10" dirty="0">
                <a:latin typeface="Agency FB" panose="020B0503020202020204" pitchFamily="34" charset="0"/>
              </a:rPr>
              <a:t>Doğru </a:t>
            </a:r>
            <a:r>
              <a:rPr lang="en-US" sz="2800" b="1" dirty="0" err="1">
                <a:latin typeface="Agency FB" panose="020B0503020202020204" pitchFamily="34" charset="0"/>
              </a:rPr>
              <a:t>Zannedilen</a:t>
            </a:r>
            <a:r>
              <a:rPr lang="en-US" sz="2800" b="1" spc="-165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Yanlışlar</a:t>
            </a:r>
            <a:endParaRPr lang="en-US" sz="2800" b="1" spc="-10" dirty="0">
              <a:latin typeface="Agency FB" panose="020B0503020202020204" pitchFamily="34" charset="0"/>
            </a:endParaRPr>
          </a:p>
        </p:txBody>
      </p:sp>
      <p:pic>
        <p:nvPicPr>
          <p:cNvPr id="3" name="Resim 2" descr="bilgisayar, dizüstü, kırpıntı çizim, mobilya içeren bir resim">
            <a:extLst>
              <a:ext uri="{FF2B5EF4-FFF2-40B4-BE49-F238E27FC236}">
                <a16:creationId xmlns:a16="http://schemas.microsoft.com/office/drawing/2014/main" id="{11BAAD60-09FD-7413-FF1C-03770E752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51" y="4822844"/>
            <a:ext cx="2071768" cy="19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74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88337-FC31-98A6-D98B-06B48190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51C183D3-F672-EF0C-F994-3212F26D0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EBB12BF-287C-05BF-3D60-ECA7143F22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DE839DF5-56EF-6075-2354-E6A350456E78}"/>
              </a:ext>
            </a:extLst>
          </p:cNvPr>
          <p:cNvSpPr txBox="1">
            <a:spLocks/>
          </p:cNvSpPr>
          <p:nvPr/>
        </p:nvSpPr>
        <p:spPr>
          <a:xfrm>
            <a:off x="2203882" y="762038"/>
            <a:ext cx="7784236" cy="1120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62455" marR="5080" indent="-1850389">
              <a:lnSpc>
                <a:spcPct val="116300"/>
              </a:lnSpc>
              <a:spcBef>
                <a:spcPts val="100"/>
              </a:spcBef>
            </a:pPr>
            <a:r>
              <a:rPr lang="en-US" sz="3200" b="1" dirty="0" err="1">
                <a:latin typeface="Agency FB" panose="020B0503020202020204" pitchFamily="34" charset="0"/>
              </a:rPr>
              <a:t>Bağımlılık</a:t>
            </a:r>
            <a:r>
              <a:rPr lang="en-US" sz="3200" b="1" spc="-114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Yapıcı</a:t>
            </a:r>
            <a:r>
              <a:rPr lang="en-US" sz="3200" b="1" spc="-105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Maddelerle</a:t>
            </a:r>
            <a:r>
              <a:rPr lang="en-US" sz="3200" b="1" spc="-110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İlgili</a:t>
            </a:r>
            <a:r>
              <a:rPr lang="en-US" sz="3200" b="1" spc="-105" dirty="0">
                <a:latin typeface="Agency FB" panose="020B0503020202020204" pitchFamily="34" charset="0"/>
              </a:rPr>
              <a:t> </a:t>
            </a:r>
            <a:r>
              <a:rPr lang="en-US" sz="3200" b="1" spc="-10" dirty="0">
                <a:latin typeface="Agency FB" panose="020B0503020202020204" pitchFamily="34" charset="0"/>
              </a:rPr>
              <a:t>Doğru </a:t>
            </a:r>
            <a:r>
              <a:rPr lang="en-US" sz="3200" b="1" dirty="0" err="1">
                <a:latin typeface="Agency FB" panose="020B0503020202020204" pitchFamily="34" charset="0"/>
              </a:rPr>
              <a:t>Zannedilen</a:t>
            </a:r>
            <a:r>
              <a:rPr lang="en-US" sz="3200" b="1" spc="-165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Yanlışlar</a:t>
            </a:r>
            <a:endParaRPr lang="en-US" sz="3200" b="1" spc="-10" dirty="0">
              <a:latin typeface="Agency FB" panose="020B0503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C4FD9FE-7ACB-7581-12A2-25319A70004B}"/>
              </a:ext>
            </a:extLst>
          </p:cNvPr>
          <p:cNvSpPr txBox="1"/>
          <p:nvPr/>
        </p:nvSpPr>
        <p:spPr>
          <a:xfrm>
            <a:off x="871417" y="2458601"/>
            <a:ext cx="6096000" cy="1618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kere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kullanmaktan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bir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şey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çıkmaz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.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gency FB" panose="020B0503020202020204" pitchFamily="34" charset="0"/>
                <a:cs typeface="Calibri"/>
              </a:rPr>
              <a:t>Ara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sıra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kullanmakla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bir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şey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olmaz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.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Sadece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zayıf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insanlar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bağımlı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olur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.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ts val="2140"/>
              </a:lnSpc>
              <a:spcBef>
                <a:spcPts val="15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gency FB" panose="020B0503020202020204" pitchFamily="34" charset="0"/>
                <a:cs typeface="Calibri"/>
              </a:rPr>
              <a:t>Madde,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sadece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kullanan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kişiye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zarar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verir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.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ts val="214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Ottur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,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zararı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yoktur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.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Bu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nedenle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bağımlılık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yapmaz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.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A3DA9D7-08B4-6208-E5B4-5DCAF87B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642" y="5019261"/>
            <a:ext cx="1819310" cy="17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5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CE45-3728-F4D8-908E-389F184BD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C6DFC7FA-5115-A904-C258-BA82ECC3A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C63B401-7031-92E8-A139-C1B71F3400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780D9ECC-F632-EB7B-22FF-4C05EBB56F87}"/>
              </a:ext>
            </a:extLst>
          </p:cNvPr>
          <p:cNvSpPr txBox="1">
            <a:spLocks/>
          </p:cNvSpPr>
          <p:nvPr/>
        </p:nvSpPr>
        <p:spPr>
          <a:xfrm>
            <a:off x="2203881" y="762038"/>
            <a:ext cx="8518753" cy="974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62455" marR="5080" indent="-1850389" algn="ctr">
              <a:lnSpc>
                <a:spcPct val="116300"/>
              </a:lnSpc>
              <a:spcBef>
                <a:spcPts val="100"/>
              </a:spcBef>
            </a:pPr>
            <a:r>
              <a:rPr lang="en-US" sz="2800" b="1" dirty="0" err="1">
                <a:latin typeface="Agency FB" panose="020B0503020202020204" pitchFamily="34" charset="0"/>
              </a:rPr>
              <a:t>Bağımlılık</a:t>
            </a:r>
            <a:r>
              <a:rPr lang="en-US" sz="2800" b="1" spc="-120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Yapıcı</a:t>
            </a:r>
            <a:r>
              <a:rPr lang="en-US" sz="2800" b="1" spc="-110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Maddelerle</a:t>
            </a:r>
            <a:r>
              <a:rPr lang="en-US" sz="2800" b="1" spc="-120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İlgili</a:t>
            </a:r>
            <a:r>
              <a:rPr lang="en-US" sz="2800" b="1" spc="-10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Bilinmesi</a:t>
            </a:r>
            <a:endParaRPr lang="tr-TR" sz="2800" b="1" spc="-110" dirty="0">
              <a:latin typeface="Agency FB" panose="020B0503020202020204" pitchFamily="34" charset="0"/>
            </a:endParaRPr>
          </a:p>
          <a:p>
            <a:pPr marL="1862455" marR="5080" indent="-1850389" algn="ctr">
              <a:lnSpc>
                <a:spcPct val="116300"/>
              </a:lnSpc>
              <a:spcBef>
                <a:spcPts val="100"/>
              </a:spcBef>
            </a:pPr>
            <a:r>
              <a:rPr lang="en-US" sz="2800" b="1" spc="-10" dirty="0" err="1">
                <a:latin typeface="Agency FB" panose="020B0503020202020204" pitchFamily="34" charset="0"/>
              </a:rPr>
              <a:t>Gerekenler</a:t>
            </a:r>
            <a:endParaRPr lang="en-US" sz="2800" b="1" spc="-10" dirty="0">
              <a:latin typeface="Agency FB" panose="020B050302020202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22464A90-EB92-4C28-ECC6-317A08C1987F}"/>
              </a:ext>
            </a:extLst>
          </p:cNvPr>
          <p:cNvSpPr txBox="1"/>
          <p:nvPr/>
        </p:nvSpPr>
        <p:spPr>
          <a:xfrm>
            <a:off x="577583" y="2190093"/>
            <a:ext cx="5372735" cy="81978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b="1" dirty="0">
                <a:latin typeface="Agency FB" panose="020B0503020202020204" pitchFamily="34" charset="0"/>
                <a:cs typeface="Calibri"/>
              </a:rPr>
              <a:t>Madde</a:t>
            </a:r>
            <a:r>
              <a:rPr sz="2400" b="1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Kullanımında</a:t>
            </a:r>
            <a:r>
              <a:rPr sz="2400" b="1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İlk</a:t>
            </a:r>
            <a:r>
              <a:rPr sz="2400" b="1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Teklifi</a:t>
            </a:r>
            <a:r>
              <a:rPr sz="2400" b="1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Kim</a:t>
            </a:r>
            <a:r>
              <a:rPr sz="2400" b="1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spc="-10" dirty="0">
                <a:latin typeface="Agency FB" panose="020B0503020202020204" pitchFamily="34" charset="0"/>
                <a:cs typeface="Calibri"/>
              </a:rPr>
              <a:t>Yapar?</a:t>
            </a:r>
            <a:endParaRPr sz="2400"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arkadaş.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EDE8062-2D0F-763D-7CEC-819916BE4C7F}"/>
              </a:ext>
            </a:extLst>
          </p:cNvPr>
          <p:cNvSpPr txBox="1"/>
          <p:nvPr/>
        </p:nvSpPr>
        <p:spPr>
          <a:xfrm>
            <a:off x="577583" y="4285571"/>
            <a:ext cx="6941745" cy="15408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2085">
              <a:lnSpc>
                <a:spcPct val="114599"/>
              </a:lnSpc>
              <a:spcBef>
                <a:spcPts val="100"/>
              </a:spcBef>
            </a:pPr>
            <a:r>
              <a:rPr sz="2400" b="1" dirty="0">
                <a:latin typeface="Agency FB" panose="020B0503020202020204" pitchFamily="34" charset="0"/>
                <a:cs typeface="Calibri"/>
              </a:rPr>
              <a:t>Madde</a:t>
            </a:r>
            <a:r>
              <a:rPr sz="2400"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Kullanımı</a:t>
            </a:r>
            <a:r>
              <a:rPr sz="2400"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İlk</a:t>
            </a:r>
            <a:r>
              <a:rPr sz="2400" b="1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Defa</a:t>
            </a:r>
            <a:r>
              <a:rPr sz="2400"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dirty="0">
                <a:latin typeface="Agency FB" panose="020B0503020202020204" pitchFamily="34" charset="0"/>
                <a:cs typeface="Calibri"/>
              </a:rPr>
              <a:t>Nerede</a:t>
            </a:r>
            <a:r>
              <a:rPr sz="2400"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400" b="1" spc="-10" dirty="0">
                <a:latin typeface="Agency FB" panose="020B0503020202020204" pitchFamily="34" charset="0"/>
                <a:cs typeface="Calibri"/>
              </a:rPr>
              <a:t>Teklif Edilir?</a:t>
            </a:r>
            <a:endParaRPr sz="2400" dirty="0">
              <a:latin typeface="Agency FB" panose="020B0503020202020204" pitchFamily="34" charset="0"/>
              <a:cs typeface="Calibri"/>
            </a:endParaRPr>
          </a:p>
          <a:p>
            <a:pPr marL="12700" marR="5080">
              <a:lnSpc>
                <a:spcPts val="2850"/>
              </a:lnSpc>
              <a:spcBef>
                <a:spcPts val="95"/>
              </a:spcBef>
            </a:pPr>
            <a:r>
              <a:rPr sz="2000" dirty="0">
                <a:latin typeface="Agency FB" panose="020B0503020202020204" pitchFamily="34" charset="0"/>
                <a:cs typeface="Calibri"/>
              </a:rPr>
              <a:t>Çoğunlukla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yetişkin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kontrolünden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uzak,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eğlenmek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için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gidilen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ortamlarda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veya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insanların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kendilerini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güvende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hissettikleri,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kişinin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kendisinin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veya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arkadaşlarının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evi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gibi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ortamlarda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teklif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edilir.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9" name="Resim 8" descr="çizim, taslak, çizgi sanatı, kırpıntı çizim içeren bir resim">
            <a:extLst>
              <a:ext uri="{FF2B5EF4-FFF2-40B4-BE49-F238E27FC236}">
                <a16:creationId xmlns:a16="http://schemas.microsoft.com/office/drawing/2014/main" id="{088F2DFA-C3C7-C3CB-5AF4-7162602EA8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45" y="5268498"/>
            <a:ext cx="2428851" cy="151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4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3A8AD-DFF2-B082-7043-7237543F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E73D0EEF-1A46-9297-0EF4-2061BC22C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8F8F88A-9BDB-04FC-5FAE-108CB6E95E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AE8FFBD5-76CC-20D4-3439-C608A479D95F}"/>
              </a:ext>
            </a:extLst>
          </p:cNvPr>
          <p:cNvSpPr txBox="1">
            <a:spLocks/>
          </p:cNvSpPr>
          <p:nvPr/>
        </p:nvSpPr>
        <p:spPr>
          <a:xfrm>
            <a:off x="2231542" y="914400"/>
            <a:ext cx="7728915" cy="5446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ct val="116300"/>
              </a:lnSpc>
              <a:spcBef>
                <a:spcPts val="100"/>
              </a:spcBef>
            </a:pPr>
            <a:r>
              <a:rPr lang="en-US" sz="3200" b="1" dirty="0" err="1">
                <a:latin typeface="Agency FB" panose="020B0503020202020204" pitchFamily="34" charset="0"/>
              </a:rPr>
              <a:t>Bağımlılıktan</a:t>
            </a:r>
            <a:r>
              <a:rPr lang="en-US" sz="3200" b="1" spc="-155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Korunmada</a:t>
            </a:r>
            <a:r>
              <a:rPr lang="en-US" sz="3200" b="1" spc="-150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Yaşam</a:t>
            </a:r>
            <a:r>
              <a:rPr lang="en-US" sz="3200" b="1" spc="-10" dirty="0">
                <a:latin typeface="Agency FB" panose="020B0503020202020204" pitchFamily="34" charset="0"/>
              </a:rPr>
              <a:t> </a:t>
            </a:r>
            <a:r>
              <a:rPr lang="en-US" sz="3200" b="1" spc="-10" dirty="0" err="1">
                <a:latin typeface="Agency FB" panose="020B0503020202020204" pitchFamily="34" charset="0"/>
              </a:rPr>
              <a:t>Becerileri</a:t>
            </a:r>
            <a:endParaRPr lang="en-US" sz="3200" b="1" spc="-10" dirty="0">
              <a:latin typeface="Agency FB" panose="020B05030202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A260A70-515E-3061-10AC-D52BACB03CAF}"/>
              </a:ext>
            </a:extLst>
          </p:cNvPr>
          <p:cNvSpPr txBox="1"/>
          <p:nvPr/>
        </p:nvSpPr>
        <p:spPr>
          <a:xfrm>
            <a:off x="1165251" y="2664551"/>
            <a:ext cx="6096000" cy="238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61620" algn="l"/>
              </a:tabLst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Kendini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tanıma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145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Öfke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kontrolü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Stresle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baş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etme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becerileri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İletişim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61620" algn="l"/>
              </a:tabLst>
            </a:pPr>
            <a:r>
              <a:rPr lang="en-US" sz="2000" dirty="0">
                <a:latin typeface="Agency FB" panose="020B0503020202020204" pitchFamily="34" charset="0"/>
                <a:cs typeface="Calibri"/>
              </a:rPr>
              <a:t>“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Hayır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!”</a:t>
            </a:r>
            <a:r>
              <a:rPr lang="en-US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diyebilme</a:t>
            </a:r>
            <a:r>
              <a:rPr lang="en-US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becerisi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61620" algn="l"/>
              </a:tabLst>
            </a:pPr>
            <a:r>
              <a:rPr lang="en-US" sz="2000" dirty="0">
                <a:latin typeface="Agency FB" panose="020B0503020202020204" pitchFamily="34" charset="0"/>
                <a:cs typeface="Calibri"/>
              </a:rPr>
              <a:t>Problem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çözme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becerisi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4" name="Resim 3" descr="siyah beyaz, dans, monokrom, tek renkli, el içeren bir resim&#10;&#10;Açıklama otomatik olarak oluşturuldu">
            <a:extLst>
              <a:ext uri="{FF2B5EF4-FFF2-40B4-BE49-F238E27FC236}">
                <a16:creationId xmlns:a16="http://schemas.microsoft.com/office/drawing/2014/main" id="{C20D0958-8C69-D446-2E90-B887E5168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872" y="5333153"/>
            <a:ext cx="2629128" cy="1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1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76098-5386-6EFC-7904-CDE93B46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EEB529B-EBA5-FC08-BAC3-1D521598A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251DBFA-1750-EA25-8909-5E63277CC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21C0889E-D0C3-6DCF-54FD-11B52A7A25F3}"/>
              </a:ext>
            </a:extLst>
          </p:cNvPr>
          <p:cNvSpPr txBox="1">
            <a:spLocks/>
          </p:cNvSpPr>
          <p:nvPr/>
        </p:nvSpPr>
        <p:spPr>
          <a:xfrm>
            <a:off x="871417" y="864033"/>
            <a:ext cx="7728915" cy="685058"/>
          </a:xfrm>
          <a:prstGeom prst="rect">
            <a:avLst/>
          </a:prstGeom>
        </p:spPr>
        <p:txBody>
          <a:bodyPr vert="horz" wrap="square" lIns="0" tIns="31267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b="1" dirty="0">
                <a:latin typeface="Agency FB" panose="020B0503020202020204" pitchFamily="34" charset="0"/>
              </a:rPr>
              <a:t>Madde</a:t>
            </a:r>
            <a:r>
              <a:rPr lang="en-US" sz="2400" b="1" spc="-150" dirty="0">
                <a:latin typeface="Agency FB" panose="020B0503020202020204" pitchFamily="34" charset="0"/>
              </a:rPr>
              <a:t> </a:t>
            </a:r>
            <a:r>
              <a:rPr lang="en-US" sz="2400" b="1" dirty="0" err="1">
                <a:latin typeface="Agency FB" panose="020B0503020202020204" pitchFamily="34" charset="0"/>
              </a:rPr>
              <a:t>Bağımlılığı</a:t>
            </a:r>
            <a:r>
              <a:rPr lang="en-US" sz="2400" b="1" spc="-145" dirty="0">
                <a:latin typeface="Agency FB" panose="020B0503020202020204" pitchFamily="34" charset="0"/>
              </a:rPr>
              <a:t> </a:t>
            </a:r>
            <a:r>
              <a:rPr lang="en-US" sz="2400" b="1" spc="-10" dirty="0">
                <a:latin typeface="Agency FB" panose="020B0503020202020204" pitchFamily="34" charset="0"/>
              </a:rPr>
              <a:t>Nedir?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B7FBF2E-55F5-2AED-B285-826DCD812C2C}"/>
              </a:ext>
            </a:extLst>
          </p:cNvPr>
          <p:cNvSpPr txBox="1"/>
          <p:nvPr/>
        </p:nvSpPr>
        <p:spPr>
          <a:xfrm>
            <a:off x="871416" y="2071976"/>
            <a:ext cx="5224583" cy="200696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50"/>
              </a:spcBef>
              <a:buFont typeface="Tahoma"/>
              <a:buChar char="•"/>
              <a:tabLst>
                <a:tab pos="24066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Vücudun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ya</a:t>
            </a:r>
            <a:r>
              <a:rPr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birden</a:t>
            </a:r>
            <a:r>
              <a:rPr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çok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işlevini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olumsuz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yönde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etkileyen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maddelerin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kullanılması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,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97180" indent="-284480">
              <a:lnSpc>
                <a:spcPct val="100000"/>
              </a:lnSpc>
              <a:spcBef>
                <a:spcPts val="480"/>
              </a:spcBef>
              <a:buFont typeface="Tahoma"/>
              <a:buChar char="•"/>
              <a:tabLst>
                <a:tab pos="29718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Bundan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dolayı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zarar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görülmesi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,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750"/>
              </a:spcBef>
              <a:buFont typeface="Tahoma"/>
              <a:buChar char="•"/>
              <a:tabLst>
                <a:tab pos="298450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Buna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rağmen</a:t>
            </a:r>
            <a:r>
              <a:rPr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maddelerin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kullanımının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150"/>
              </a:spcBef>
            </a:pP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B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ırakılamaması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.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8" name="Resim 7" descr="giyim, çizgi film, insan yüzü içeren bir resim&#10;&#10;Açıklama otomatik olarak oluşturuldu">
            <a:extLst>
              <a:ext uri="{FF2B5EF4-FFF2-40B4-BE49-F238E27FC236}">
                <a16:creationId xmlns:a16="http://schemas.microsoft.com/office/drawing/2014/main" id="{873595BF-AAC4-24F5-4AD0-C9B7582FF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645" y="4579017"/>
            <a:ext cx="2876550" cy="22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3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E815-8037-AE47-315E-F461685F0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9B480634-2759-6F3A-0796-C55478233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381BFB6-30CE-A9D5-D9E2-3504A118C7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0FC8BFBC-2C74-8FF5-D7DF-9B6616312FF5}"/>
              </a:ext>
            </a:extLst>
          </p:cNvPr>
          <p:cNvSpPr txBox="1">
            <a:spLocks/>
          </p:cNvSpPr>
          <p:nvPr/>
        </p:nvSpPr>
        <p:spPr>
          <a:xfrm>
            <a:off x="5275262" y="1191757"/>
            <a:ext cx="16414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spc="-10">
                <a:solidFill>
                  <a:srgbClr val="000000"/>
                </a:solidFill>
                <a:latin typeface="Calibri"/>
                <a:cs typeface="Calibri"/>
              </a:rPr>
              <a:t>NASIL</a:t>
            </a:r>
            <a:endParaRPr lang="en-US" sz="5400" dirty="0">
              <a:latin typeface="Calibri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692B85B7-DD5A-FE05-2B9D-E8FC0C242B2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1449" y="2112785"/>
            <a:ext cx="4229099" cy="2705099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A59E3B53-0132-2D56-E621-E17081736B3B}"/>
              </a:ext>
            </a:extLst>
          </p:cNvPr>
          <p:cNvSpPr txBox="1"/>
          <p:nvPr/>
        </p:nvSpPr>
        <p:spPr>
          <a:xfrm>
            <a:off x="4647563" y="4890552"/>
            <a:ext cx="28968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latin typeface="Calibri"/>
                <a:cs typeface="Calibri"/>
              </a:rPr>
              <a:t>DERSİNİZ?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2123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90C5-EC97-04BF-4209-CF0C16F0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09EE2D22-0EE4-5566-BC3F-3D03D1F8E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5334BE9-B4E0-921B-F9F1-980B76E8C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7">
            <a:extLst>
              <a:ext uri="{FF2B5EF4-FFF2-40B4-BE49-F238E27FC236}">
                <a16:creationId xmlns:a16="http://schemas.microsoft.com/office/drawing/2014/main" id="{7B21071F-1427-4541-9107-9D4332B07971}"/>
              </a:ext>
            </a:extLst>
          </p:cNvPr>
          <p:cNvSpPr txBox="1">
            <a:spLocks/>
          </p:cNvSpPr>
          <p:nvPr/>
        </p:nvSpPr>
        <p:spPr>
          <a:xfrm>
            <a:off x="1165251" y="886531"/>
            <a:ext cx="985576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dirty="0">
                <a:latin typeface="Agency FB" panose="020B0503020202020204" pitchFamily="34" charset="0"/>
              </a:rPr>
              <a:t>Türk</a:t>
            </a:r>
            <a:r>
              <a:rPr lang="en-US" sz="3200" b="1" spc="-40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Ceza</a:t>
            </a:r>
            <a:r>
              <a:rPr lang="en-US" sz="3200" b="1" spc="-40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Kanunu’nda</a:t>
            </a:r>
            <a:r>
              <a:rPr lang="en-US" sz="3200" b="1" spc="-35" dirty="0">
                <a:latin typeface="Agency FB" panose="020B0503020202020204" pitchFamily="34" charset="0"/>
              </a:rPr>
              <a:t> </a:t>
            </a:r>
            <a:r>
              <a:rPr lang="en-US" sz="3200" b="1" dirty="0">
                <a:latin typeface="Agency FB" panose="020B0503020202020204" pitchFamily="34" charset="0"/>
              </a:rPr>
              <a:t>Madde</a:t>
            </a:r>
            <a:r>
              <a:rPr lang="en-US" sz="3200" b="1" spc="-40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Bağımlılığının</a:t>
            </a:r>
            <a:r>
              <a:rPr lang="en-US" sz="3200" b="1" spc="-35" dirty="0">
                <a:latin typeface="Agency FB" panose="020B0503020202020204" pitchFamily="34" charset="0"/>
              </a:rPr>
              <a:t> </a:t>
            </a:r>
            <a:r>
              <a:rPr lang="en-US" sz="3200" b="1" spc="-20" dirty="0">
                <a:latin typeface="Agency FB" panose="020B0503020202020204" pitchFamily="34" charset="0"/>
              </a:rPr>
              <a:t>Yeri</a:t>
            </a:r>
            <a:endParaRPr lang="en-US" sz="3200" b="1" dirty="0">
              <a:latin typeface="Agency FB" panose="020B0503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130CB82E-BF05-7B16-4255-CF49A3877C30}"/>
              </a:ext>
            </a:extLst>
          </p:cNvPr>
          <p:cNvSpPr txBox="1"/>
          <p:nvPr/>
        </p:nvSpPr>
        <p:spPr>
          <a:xfrm>
            <a:off x="1165251" y="2278407"/>
            <a:ext cx="7889875" cy="278255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marR="52705" indent="-342900">
              <a:lnSpc>
                <a:spcPts val="2100"/>
              </a:lnSpc>
              <a:spcBef>
                <a:spcPts val="42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Uyuşturucu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veya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uyarıcı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maddeleri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ruhsatsız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veya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ruhsata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aykırı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olarak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imal,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ithal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veya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ihraç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eden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kişi,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yirmi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yıldan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otuz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yıla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kadar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hapis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ile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cezalandırılır.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Uyuşturucu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veya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uyarıcı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maddeleri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satan,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satışa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arz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eden,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başkalarına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veren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,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sevk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eden,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nakleden,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depolayan,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satın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alan,</a:t>
            </a:r>
            <a:r>
              <a:rPr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kabul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eden,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bulunduran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kişi,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on</a:t>
            </a:r>
            <a:r>
              <a:rPr lang="tr-TR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yıldan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az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olmamak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üzere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hapis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ile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cezalandırılır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.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355600" marR="5080" indent="-342900">
              <a:lnSpc>
                <a:spcPct val="125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Kullanmak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için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uyuşturucu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veya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uyarıcı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madde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satın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alan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,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kabul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eden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20" dirty="0" err="1">
                <a:latin typeface="Agency FB" panose="020B0503020202020204" pitchFamily="34" charset="0"/>
                <a:cs typeface="Calibri"/>
              </a:rPr>
              <a:t>veya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bulunduran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da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uyuşturucu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veya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uyarıcı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madde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kullanan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kişi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,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iki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yıldan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25" dirty="0" err="1">
                <a:latin typeface="Agency FB" panose="020B0503020202020204" pitchFamily="34" charset="0"/>
                <a:cs typeface="Calibri"/>
              </a:rPr>
              <a:t>beş</a:t>
            </a:r>
            <a:r>
              <a:rPr lang="tr-TR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yıla</a:t>
            </a:r>
            <a:r>
              <a:rPr lang="en-US"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kadar</a:t>
            </a:r>
            <a:r>
              <a:rPr lang="en-US"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hapis</a:t>
            </a:r>
            <a:r>
              <a:rPr lang="en-US"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cezası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ile</a:t>
            </a:r>
            <a:r>
              <a:rPr lang="en-US"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cezalandırılır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3291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D11CD-E0A0-EDC9-70C1-375644941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3997B347-3BBF-3209-2587-8769AEA4D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6863E74-6606-F8AD-038F-7A1CABAEC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BE605894-F65A-17DC-7F4C-D70ADDA11E41}"/>
              </a:ext>
            </a:extLst>
          </p:cNvPr>
          <p:cNvSpPr txBox="1">
            <a:spLocks/>
          </p:cNvSpPr>
          <p:nvPr/>
        </p:nvSpPr>
        <p:spPr>
          <a:xfrm>
            <a:off x="871417" y="695269"/>
            <a:ext cx="8674997" cy="967739"/>
          </a:xfrm>
          <a:prstGeom prst="rect">
            <a:avLst/>
          </a:prstGeom>
        </p:spPr>
        <p:txBody>
          <a:bodyPr vert="horz" wrap="square" lIns="0" tIns="3487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 err="1"/>
              <a:t>Tedavinin</a:t>
            </a:r>
            <a:r>
              <a:rPr lang="en-US" sz="4000" b="1" spc="-125" dirty="0"/>
              <a:t> </a:t>
            </a:r>
            <a:r>
              <a:rPr lang="en-US" sz="4000" b="1" dirty="0" err="1"/>
              <a:t>Başarısında</a:t>
            </a:r>
            <a:r>
              <a:rPr lang="en-US" sz="4000" b="1" spc="-125" dirty="0"/>
              <a:t> </a:t>
            </a:r>
            <a:r>
              <a:rPr lang="en-US" sz="4000" b="1" dirty="0" err="1"/>
              <a:t>Önemli</a:t>
            </a:r>
            <a:r>
              <a:rPr lang="en-US" sz="4000" b="1" spc="-120" dirty="0"/>
              <a:t> </a:t>
            </a:r>
            <a:r>
              <a:rPr lang="en-US" sz="4000" b="1" spc="-10" dirty="0" err="1"/>
              <a:t>Etkenler</a:t>
            </a:r>
            <a:endParaRPr lang="en-US" sz="4000" b="1" spc="-10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3819215-D0AE-4E67-1CE8-E62A0253EE10}"/>
              </a:ext>
            </a:extLst>
          </p:cNvPr>
          <p:cNvSpPr txBox="1"/>
          <p:nvPr/>
        </p:nvSpPr>
        <p:spPr>
          <a:xfrm>
            <a:off x="871417" y="1882138"/>
            <a:ext cx="5462905" cy="121856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400" b="1" dirty="0">
                <a:latin typeface="Calibri"/>
                <a:cs typeface="Calibri"/>
              </a:rPr>
              <a:t>1.</a:t>
            </a:r>
            <a:r>
              <a:rPr sz="2400" b="1" spc="-1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Kişinin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tedavi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olmayı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istemesi: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2100"/>
              </a:lnSpc>
              <a:spcBef>
                <a:spcPts val="1240"/>
              </a:spcBef>
            </a:pPr>
            <a:r>
              <a:rPr sz="2000" dirty="0">
                <a:latin typeface="Calibri"/>
                <a:cs typeface="Calibri"/>
              </a:rPr>
              <a:t>Eğer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kişi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tedavi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olmayı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kendisi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istemiyorsa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kimse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ona </a:t>
            </a:r>
            <a:r>
              <a:rPr sz="2000" dirty="0">
                <a:latin typeface="Calibri"/>
                <a:cs typeface="Calibri"/>
              </a:rPr>
              <a:t>zorla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bıraktırmayı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başaramaz.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EB30928-23D4-3CC6-7D19-71F7F100116A}"/>
              </a:ext>
            </a:extLst>
          </p:cNvPr>
          <p:cNvSpPr txBox="1"/>
          <p:nvPr/>
        </p:nvSpPr>
        <p:spPr>
          <a:xfrm>
            <a:off x="871417" y="3319833"/>
            <a:ext cx="5439410" cy="160083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550"/>
              </a:lnSpc>
              <a:spcBef>
                <a:spcPts val="459"/>
              </a:spcBef>
            </a:pPr>
            <a:r>
              <a:rPr sz="2400" b="1" dirty="0">
                <a:latin typeface="Calibri"/>
                <a:cs typeface="Calibri"/>
              </a:rPr>
              <a:t>2.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Kişinin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maddeyi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bırakmaya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kendini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hazır hissetmesi:</a:t>
            </a:r>
            <a:endParaRPr sz="2400" dirty="0">
              <a:latin typeface="Calibri"/>
              <a:cs typeface="Calibri"/>
            </a:endParaRPr>
          </a:p>
          <a:p>
            <a:pPr marL="12700" marR="133985">
              <a:lnSpc>
                <a:spcPct val="93800"/>
              </a:lnSpc>
              <a:spcBef>
                <a:spcPts val="185"/>
              </a:spcBef>
            </a:pPr>
            <a:r>
              <a:rPr sz="2000" dirty="0">
                <a:latin typeface="Calibri"/>
                <a:cs typeface="Calibri"/>
              </a:rPr>
              <a:t>Kişi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maddeyi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bıraktığı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zaman</a:t>
            </a:r>
            <a:r>
              <a:rPr sz="2000" spc="-10" dirty="0">
                <a:latin typeface="Calibri"/>
                <a:cs typeface="Calibri"/>
              </a:rPr>
              <a:t> alışkanlıklarını </a:t>
            </a:r>
            <a:r>
              <a:rPr sz="2000" spc="-25" dirty="0">
                <a:latin typeface="Calibri"/>
                <a:cs typeface="Calibri"/>
              </a:rPr>
              <a:t>ve </a:t>
            </a:r>
            <a:r>
              <a:rPr sz="2000" dirty="0">
                <a:latin typeface="Calibri"/>
                <a:cs typeface="Calibri"/>
              </a:rPr>
              <a:t>yaşadığı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ortamı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değiştirmek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zorunda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kalabilecektir. </a:t>
            </a:r>
            <a:r>
              <a:rPr sz="2000" dirty="0">
                <a:latin typeface="Calibri"/>
                <a:cs typeface="Calibri"/>
              </a:rPr>
              <a:t>Kişinin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bunlara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hazırlıklı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olması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gerekmektedir.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9" name="Resim 8" descr="çizim, çocukların yaptığı resimler, kırpıntı çizim, çizgi film içeren bir resim">
            <a:extLst>
              <a:ext uri="{FF2B5EF4-FFF2-40B4-BE49-F238E27FC236}">
                <a16:creationId xmlns:a16="http://schemas.microsoft.com/office/drawing/2014/main" id="{2300703A-E16E-4B22-8BD4-F27AC1B25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278" y="4752248"/>
            <a:ext cx="2147341" cy="20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39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66156-7D91-92C9-1152-37A062B9F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A4F33B34-4300-7F56-EA37-87A21A1B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694E7EA-3BA3-ACF1-B10B-28EA1C3E41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35490237-B46D-725A-B028-94E6823F5D6D}"/>
              </a:ext>
            </a:extLst>
          </p:cNvPr>
          <p:cNvSpPr txBox="1">
            <a:spLocks/>
          </p:cNvSpPr>
          <p:nvPr/>
        </p:nvSpPr>
        <p:spPr>
          <a:xfrm>
            <a:off x="871417" y="695269"/>
            <a:ext cx="8674997" cy="967739"/>
          </a:xfrm>
          <a:prstGeom prst="rect">
            <a:avLst/>
          </a:prstGeom>
        </p:spPr>
        <p:txBody>
          <a:bodyPr vert="horz" wrap="square" lIns="0" tIns="3487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 err="1"/>
              <a:t>Tedavinin</a:t>
            </a:r>
            <a:r>
              <a:rPr lang="en-US" sz="4000" b="1" spc="-125" dirty="0"/>
              <a:t> </a:t>
            </a:r>
            <a:r>
              <a:rPr lang="en-US" sz="4000" b="1" dirty="0" err="1"/>
              <a:t>Başarısında</a:t>
            </a:r>
            <a:r>
              <a:rPr lang="en-US" sz="4000" b="1" spc="-125" dirty="0"/>
              <a:t> </a:t>
            </a:r>
            <a:r>
              <a:rPr lang="en-US" sz="4000" b="1" dirty="0" err="1"/>
              <a:t>Önemli</a:t>
            </a:r>
            <a:r>
              <a:rPr lang="en-US" sz="4000" b="1" spc="-120" dirty="0"/>
              <a:t> </a:t>
            </a:r>
            <a:r>
              <a:rPr lang="en-US" sz="4000" b="1" spc="-10" dirty="0" err="1"/>
              <a:t>Etkenler</a:t>
            </a:r>
            <a:endParaRPr lang="en-US" sz="4000" b="1"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7B24224-7239-75E4-BF96-C52B1A0A46FA}"/>
              </a:ext>
            </a:extLst>
          </p:cNvPr>
          <p:cNvSpPr txBox="1"/>
          <p:nvPr/>
        </p:nvSpPr>
        <p:spPr>
          <a:xfrm>
            <a:off x="871417" y="1782908"/>
            <a:ext cx="5866765" cy="229616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400" b="1" dirty="0">
                <a:latin typeface="Calibri"/>
                <a:cs typeface="Calibri"/>
              </a:rPr>
              <a:t>3.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Kişinin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doğru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sosyal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çevrede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bulunması</a:t>
            </a:r>
            <a:r>
              <a:rPr sz="2400" i="1" spc="-10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2000" dirty="0">
                <a:latin typeface="Calibri"/>
                <a:cs typeface="Calibri"/>
              </a:rPr>
              <a:t>Tedavi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sonrası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kişinin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doğru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sosyal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çevre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oluşturması,</a:t>
            </a:r>
            <a:endParaRPr sz="2000" dirty="0">
              <a:latin typeface="Calibri"/>
              <a:cs typeface="Calibri"/>
            </a:endParaRPr>
          </a:p>
          <a:p>
            <a:pPr marL="12700" marR="229235">
              <a:lnSpc>
                <a:spcPct val="150000"/>
              </a:lnSpc>
            </a:pPr>
            <a:r>
              <a:rPr sz="2000" dirty="0">
                <a:latin typeface="Calibri"/>
                <a:cs typeface="Calibri"/>
              </a:rPr>
              <a:t>daha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pozitif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aile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ilişkileri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kurması,</a:t>
            </a:r>
            <a:r>
              <a:rPr sz="2000" spc="3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yaşamını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anlamlı </a:t>
            </a:r>
            <a:r>
              <a:rPr sz="2000" dirty="0">
                <a:latin typeface="Calibri"/>
                <a:cs typeface="Calibri"/>
              </a:rPr>
              <a:t>veya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zararsız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etkinliklerle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doldurması</a:t>
            </a:r>
            <a:r>
              <a:rPr sz="2000" spc="3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temiz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kalma </a:t>
            </a:r>
            <a:r>
              <a:rPr sz="2000" dirty="0">
                <a:latin typeface="Calibri"/>
                <a:cs typeface="Calibri"/>
              </a:rPr>
              <a:t>davranışının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devamlılığını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olumlu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yönde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etkileyecektir.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8" name="Resim 7" descr="çizim, çizgi film, Çizgi film, kırpıntı çizim içeren bir resim&#10;&#10;Açıklama otomatik olarak oluşturuldu">
            <a:extLst>
              <a:ext uri="{FF2B5EF4-FFF2-40B4-BE49-F238E27FC236}">
                <a16:creationId xmlns:a16="http://schemas.microsoft.com/office/drawing/2014/main" id="{3874CEA3-1E41-A79E-EF14-C300A9A789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208" y="5343091"/>
            <a:ext cx="1663285" cy="15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40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7343D-3A49-F37C-537A-D3C8DC1C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DEB0B5B-AEA1-4E0D-10D1-3D6F6C046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C32C869-EFE7-B11A-34FE-1309E75758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pic>
        <p:nvPicPr>
          <p:cNvPr id="10" name="Resim 9" descr="metin, yazı tipi, logo, tasarım içeren bir resim">
            <a:extLst>
              <a:ext uri="{FF2B5EF4-FFF2-40B4-BE49-F238E27FC236}">
                <a16:creationId xmlns:a16="http://schemas.microsoft.com/office/drawing/2014/main" id="{253E8BC6-8BAE-37E0-A038-7B3BC1E8B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99" y="1691616"/>
            <a:ext cx="4008467" cy="2362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Resim 11" descr="duman, tütsü, metin içeren bir resim&#10;&#10;Açıklama otomatik olarak oluşturuldu">
            <a:extLst>
              <a:ext uri="{FF2B5EF4-FFF2-40B4-BE49-F238E27FC236}">
                <a16:creationId xmlns:a16="http://schemas.microsoft.com/office/drawing/2014/main" id="{E7E68882-039E-0F4C-A47D-93C5F8ED3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231" y="4190971"/>
            <a:ext cx="4778154" cy="24538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4404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4" y="0"/>
            <a:ext cx="2246335" cy="6867036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tr-TR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TEŞEKKÜRLER</a:t>
            </a:r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67" y="6060033"/>
            <a:ext cx="2517866" cy="20118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91" y="1942838"/>
            <a:ext cx="2165617" cy="16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D5AC8-7263-B75B-5BE2-BFE77B638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BBCD3DBE-9B57-5A46-6988-8F87748AF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6FEA30C-84BC-996A-54C4-7BF6C7E3CB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191F1DCE-5A9F-42A0-57BA-83F015E4E06A}"/>
              </a:ext>
            </a:extLst>
          </p:cNvPr>
          <p:cNvSpPr txBox="1">
            <a:spLocks/>
          </p:cNvSpPr>
          <p:nvPr/>
        </p:nvSpPr>
        <p:spPr>
          <a:xfrm>
            <a:off x="3024084" y="695269"/>
            <a:ext cx="6143832" cy="623503"/>
          </a:xfrm>
          <a:prstGeom prst="rect">
            <a:avLst/>
          </a:prstGeom>
        </p:spPr>
        <p:txBody>
          <a:bodyPr vert="horz" wrap="square" lIns="0" tIns="31267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b="1" dirty="0" err="1">
                <a:latin typeface="Agency FB" panose="020B0503020202020204" pitchFamily="34" charset="0"/>
              </a:rPr>
              <a:t>Bağımlılık</a:t>
            </a:r>
            <a:r>
              <a:rPr lang="tr-TR" sz="2000" b="1" dirty="0">
                <a:latin typeface="Agency FB" panose="020B0503020202020204" pitchFamily="34" charset="0"/>
              </a:rPr>
              <a:t> İle</a:t>
            </a:r>
            <a:r>
              <a:rPr lang="en-US" sz="2000" b="1" spc="-125" dirty="0">
                <a:latin typeface="Agency FB" panose="020B0503020202020204" pitchFamily="34" charset="0"/>
              </a:rPr>
              <a:t> </a:t>
            </a:r>
            <a:r>
              <a:rPr lang="en-US" sz="2000" b="1" dirty="0" err="1">
                <a:latin typeface="Agency FB" panose="020B0503020202020204" pitchFamily="34" charset="0"/>
              </a:rPr>
              <a:t>İlgili</a:t>
            </a:r>
            <a:r>
              <a:rPr lang="en-US" sz="2000" b="1" spc="-120" dirty="0">
                <a:latin typeface="Agency FB" panose="020B0503020202020204" pitchFamily="34" charset="0"/>
              </a:rPr>
              <a:t> </a:t>
            </a:r>
            <a:r>
              <a:rPr lang="en-US" sz="2000" b="1" dirty="0">
                <a:latin typeface="Agency FB" panose="020B0503020202020204" pitchFamily="34" charset="0"/>
              </a:rPr>
              <a:t>Genel</a:t>
            </a:r>
            <a:r>
              <a:rPr lang="en-US" sz="2000" b="1" spc="-125" dirty="0">
                <a:latin typeface="Agency FB" panose="020B0503020202020204" pitchFamily="34" charset="0"/>
              </a:rPr>
              <a:t> </a:t>
            </a:r>
            <a:r>
              <a:rPr lang="en-US" sz="2000" b="1" spc="-10" dirty="0" err="1">
                <a:latin typeface="Agency FB" panose="020B0503020202020204" pitchFamily="34" charset="0"/>
              </a:rPr>
              <a:t>Bilgiler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92E5EC9-9562-ACD1-013B-C39EDFE501AC}"/>
              </a:ext>
            </a:extLst>
          </p:cNvPr>
          <p:cNvSpPr txBox="1"/>
          <p:nvPr/>
        </p:nvSpPr>
        <p:spPr>
          <a:xfrm>
            <a:off x="871417" y="2017789"/>
            <a:ext cx="772540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 typeface="Tahoma"/>
              <a:buChar char="•"/>
              <a:tabLst>
                <a:tab pos="24066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Kişinin</a:t>
            </a:r>
            <a:r>
              <a:rPr sz="2000" spc="2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beden</a:t>
            </a:r>
            <a:r>
              <a:rPr sz="2000" spc="229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229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ruh</a:t>
            </a:r>
            <a:r>
              <a:rPr sz="2000" spc="229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sağlığını,</a:t>
            </a:r>
            <a:r>
              <a:rPr sz="2000" spc="2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aile,</a:t>
            </a:r>
            <a:r>
              <a:rPr sz="2000" spc="229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iş</a:t>
            </a:r>
            <a:r>
              <a:rPr sz="2000" spc="229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229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sosyal</a:t>
            </a:r>
            <a:r>
              <a:rPr sz="2000" spc="2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Calibri"/>
              </a:rPr>
              <a:t>yaşantısını</a:t>
            </a:r>
            <a:r>
              <a:rPr sz="2000" spc="229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etkileyecek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düzeyde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alkol-</a:t>
            </a:r>
            <a:r>
              <a:rPr lang="en-US" sz="2000" spc="-20" dirty="0" err="1">
                <a:latin typeface="Agency FB" panose="020B0503020202020204" pitchFamily="34" charset="0"/>
                <a:cs typeface="Calibri"/>
              </a:rPr>
              <a:t>madde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kullanması</a:t>
            </a:r>
            <a:r>
              <a:rPr lang="tr-TR" sz="2000" spc="-10" dirty="0" err="1">
                <a:latin typeface="Agency FB" panose="020B0503020202020204" pitchFamily="34" charset="0"/>
                <a:cs typeface="Calibri"/>
              </a:rPr>
              <a:t>nı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durduramaması</a:t>
            </a:r>
            <a:r>
              <a:rPr lang="en-US"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ile</a:t>
            </a:r>
            <a:r>
              <a:rPr lang="en-US"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giden</a:t>
            </a:r>
            <a:r>
              <a:rPr lang="en-US"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bir</a:t>
            </a:r>
            <a:r>
              <a:rPr lang="en-US" sz="20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hastalıktır</a:t>
            </a:r>
            <a:r>
              <a:rPr lang="en-US" sz="2000" spc="-10" dirty="0">
                <a:latin typeface="Calibri"/>
                <a:cs typeface="Calibri"/>
              </a:rPr>
              <a:t>.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640F101-55F2-E53A-2D1F-DADC9F46BEE1}"/>
              </a:ext>
            </a:extLst>
          </p:cNvPr>
          <p:cNvSpPr txBox="1"/>
          <p:nvPr/>
        </p:nvSpPr>
        <p:spPr>
          <a:xfrm>
            <a:off x="871417" y="3073810"/>
            <a:ext cx="7725408" cy="186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0335" marR="5080" indent="-133350">
              <a:lnSpc>
                <a:spcPct val="100000"/>
              </a:lnSpc>
              <a:spcBef>
                <a:spcPts val="585"/>
              </a:spcBef>
              <a:buSzPct val="95000"/>
              <a:buChar char="•"/>
              <a:tabLst>
                <a:tab pos="240665" algn="l"/>
              </a:tabLst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Kişi</a:t>
            </a:r>
            <a:r>
              <a:rPr lang="en-US" sz="2000" spc="7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her</a:t>
            </a:r>
            <a:r>
              <a:rPr lang="en-US" sz="2000" spc="7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durum</a:t>
            </a:r>
            <a:r>
              <a:rPr lang="en-US" sz="2000" spc="8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lang="en-US" sz="2000" spc="7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koşulda</a:t>
            </a:r>
            <a:r>
              <a:rPr lang="en-US" sz="2000" spc="8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maddeyi</a:t>
            </a:r>
            <a:r>
              <a:rPr lang="en-US" sz="2000" spc="7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almak</a:t>
            </a:r>
            <a:r>
              <a:rPr lang="en-US" sz="2000" spc="8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için</a:t>
            </a:r>
            <a:r>
              <a:rPr lang="en-US" sz="2000" spc="7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engellenemeyen</a:t>
            </a:r>
            <a:r>
              <a:rPr lang="en-US" sz="2000" spc="7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bir</a:t>
            </a:r>
            <a:r>
              <a:rPr lang="en-US" sz="2000" spc="8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20" dirty="0" err="1">
                <a:latin typeface="Agency FB" panose="020B0503020202020204" pitchFamily="34" charset="0"/>
                <a:cs typeface="Calibri"/>
              </a:rPr>
              <a:t>arzu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istek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duyar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.</a:t>
            </a:r>
            <a:r>
              <a:rPr lang="en-US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(Craving)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138430" marR="245110" indent="-133350">
              <a:lnSpc>
                <a:spcPct val="101800"/>
              </a:lnSpc>
              <a:spcBef>
                <a:spcPts val="434"/>
              </a:spcBef>
              <a:buSzPct val="95000"/>
              <a:buChar char="•"/>
              <a:tabLst>
                <a:tab pos="240665" algn="l"/>
              </a:tabLst>
            </a:pPr>
            <a:r>
              <a:rPr lang="en-US" sz="2000" dirty="0">
                <a:latin typeface="Agency FB" panose="020B0503020202020204" pitchFamily="34" charset="0"/>
                <a:cs typeface="Calibri"/>
              </a:rPr>
              <a:t>Madde</a:t>
            </a:r>
            <a:r>
              <a:rPr lang="en-US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kullanımına</a:t>
            </a:r>
            <a:r>
              <a:rPr lang="en-US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ara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verdiğinde</a:t>
            </a:r>
            <a:r>
              <a:rPr lang="en-US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yoksunluk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belirtileri</a:t>
            </a:r>
            <a:r>
              <a:rPr lang="en-US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yaşar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.</a:t>
            </a:r>
            <a:r>
              <a:rPr lang="en-US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Zamanla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madde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kullanımını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dozunu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arttırır</a:t>
            </a:r>
            <a:r>
              <a:rPr lang="en-US" sz="2000" dirty="0">
                <a:latin typeface="Agency FB" panose="020B0503020202020204" pitchFamily="34" charset="0"/>
                <a:cs typeface="Calibri"/>
              </a:rPr>
              <a:t>.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(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Tolerans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)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  <a:p>
            <a:pPr marL="139065" indent="-133350">
              <a:lnSpc>
                <a:spcPct val="100000"/>
              </a:lnSpc>
              <a:spcBef>
                <a:spcPts val="1280"/>
              </a:spcBef>
              <a:buSzPct val="95000"/>
              <a:buChar char="•"/>
              <a:tabLst>
                <a:tab pos="139065" algn="l"/>
              </a:tabLst>
            </a:pPr>
            <a:r>
              <a:rPr lang="en-US" sz="2000" dirty="0" err="1">
                <a:latin typeface="Agency FB" panose="020B0503020202020204" pitchFamily="34" charset="0"/>
                <a:cs typeface="Calibri"/>
              </a:rPr>
              <a:t>Zamanının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büyük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bir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dilimini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madde</a:t>
            </a:r>
            <a:r>
              <a:rPr lang="en-US"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dirty="0" err="1">
                <a:latin typeface="Agency FB" panose="020B0503020202020204" pitchFamily="34" charset="0"/>
                <a:cs typeface="Calibri"/>
              </a:rPr>
              <a:t>arayarak</a:t>
            </a:r>
            <a:r>
              <a:rPr lang="en-US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000" spc="-10" dirty="0" err="1">
                <a:latin typeface="Agency FB" panose="020B0503020202020204" pitchFamily="34" charset="0"/>
                <a:cs typeface="Calibri"/>
              </a:rPr>
              <a:t>geçirir</a:t>
            </a:r>
            <a:r>
              <a:rPr lang="en-US" sz="2000" spc="-10" dirty="0">
                <a:latin typeface="Agency FB" panose="020B0503020202020204" pitchFamily="34" charset="0"/>
                <a:cs typeface="Calibri"/>
              </a:rPr>
              <a:t>.</a:t>
            </a:r>
            <a:endParaRPr lang="en-US"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14" name="Resim 13" descr="çizim, taslak, çocukların yaptığı resimler, resim içeren bir resim">
            <a:extLst>
              <a:ext uri="{FF2B5EF4-FFF2-40B4-BE49-F238E27FC236}">
                <a16:creationId xmlns:a16="http://schemas.microsoft.com/office/drawing/2014/main" id="{31467659-26AC-2A08-F00A-ED48107E29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42" y="4795631"/>
            <a:ext cx="3263729" cy="18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7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62F25-541F-7C39-46D9-31D06CE0E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03DCA54D-311D-2087-B93C-6D63F3AE9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390D6AD-FD01-CE36-44EB-8BA04C8B0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FDFF984E-34BA-7802-AA03-62B4EDF5EC40}"/>
              </a:ext>
            </a:extLst>
          </p:cNvPr>
          <p:cNvSpPr txBox="1">
            <a:spLocks/>
          </p:cNvSpPr>
          <p:nvPr/>
        </p:nvSpPr>
        <p:spPr>
          <a:xfrm>
            <a:off x="3024084" y="695269"/>
            <a:ext cx="6143832" cy="623503"/>
          </a:xfrm>
          <a:prstGeom prst="rect">
            <a:avLst/>
          </a:prstGeom>
        </p:spPr>
        <p:txBody>
          <a:bodyPr vert="horz" wrap="square" lIns="0" tIns="31267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b="1" dirty="0" err="1">
                <a:latin typeface="Agency FB" panose="020B0503020202020204" pitchFamily="34" charset="0"/>
              </a:rPr>
              <a:t>Bağımlılık</a:t>
            </a:r>
            <a:r>
              <a:rPr lang="tr-TR" sz="2000" b="1" dirty="0">
                <a:latin typeface="Agency FB" panose="020B0503020202020204" pitchFamily="34" charset="0"/>
              </a:rPr>
              <a:t> İle</a:t>
            </a:r>
            <a:r>
              <a:rPr lang="en-US" sz="2000" b="1" spc="-125" dirty="0">
                <a:latin typeface="Agency FB" panose="020B0503020202020204" pitchFamily="34" charset="0"/>
              </a:rPr>
              <a:t> </a:t>
            </a:r>
            <a:r>
              <a:rPr lang="en-US" sz="2000" b="1" dirty="0" err="1">
                <a:latin typeface="Agency FB" panose="020B0503020202020204" pitchFamily="34" charset="0"/>
              </a:rPr>
              <a:t>İlgili</a:t>
            </a:r>
            <a:r>
              <a:rPr lang="en-US" sz="2000" b="1" spc="-120" dirty="0">
                <a:latin typeface="Agency FB" panose="020B0503020202020204" pitchFamily="34" charset="0"/>
              </a:rPr>
              <a:t> </a:t>
            </a:r>
            <a:r>
              <a:rPr lang="en-US" sz="2000" b="1" dirty="0">
                <a:latin typeface="Agency FB" panose="020B0503020202020204" pitchFamily="34" charset="0"/>
              </a:rPr>
              <a:t>Genel</a:t>
            </a:r>
            <a:r>
              <a:rPr lang="en-US" sz="2000" b="1" spc="-125" dirty="0">
                <a:latin typeface="Agency FB" panose="020B0503020202020204" pitchFamily="34" charset="0"/>
              </a:rPr>
              <a:t> </a:t>
            </a:r>
            <a:r>
              <a:rPr lang="en-US" sz="2000" b="1" spc="-10" dirty="0" err="1">
                <a:latin typeface="Agency FB" panose="020B0503020202020204" pitchFamily="34" charset="0"/>
              </a:rPr>
              <a:t>Bilgiler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A5F153D-DFA4-B682-CD24-6B97171C3416}"/>
              </a:ext>
            </a:extLst>
          </p:cNvPr>
          <p:cNvSpPr txBox="1"/>
          <p:nvPr/>
        </p:nvSpPr>
        <p:spPr>
          <a:xfrm>
            <a:off x="871417" y="1884265"/>
            <a:ext cx="7411192" cy="194540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31445" indent="-127000">
              <a:lnSpc>
                <a:spcPct val="100000"/>
              </a:lnSpc>
              <a:spcBef>
                <a:spcPts val="370"/>
              </a:spcBef>
              <a:buSzPct val="94736"/>
              <a:buChar char="•"/>
              <a:tabLst>
                <a:tab pos="131445" algn="l"/>
              </a:tabLst>
            </a:pPr>
            <a:r>
              <a:rPr sz="2000" spc="-10" dirty="0">
                <a:latin typeface="Agency FB" panose="020B0503020202020204" pitchFamily="34" charset="0"/>
                <a:cs typeface="Calibri"/>
              </a:rPr>
              <a:t>Bağımlılık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tekrarlarla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seyreden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hastalıktır.</a:t>
            </a:r>
            <a:r>
              <a:rPr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(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Relaps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)</a:t>
            </a:r>
            <a:endParaRPr lang="tr-TR" sz="2000" spc="-10" dirty="0">
              <a:latin typeface="Agency FB" panose="020B0503020202020204" pitchFamily="34" charset="0"/>
              <a:cs typeface="Calibri"/>
            </a:endParaRPr>
          </a:p>
          <a:p>
            <a:pPr marL="131445" indent="-127000">
              <a:lnSpc>
                <a:spcPct val="100000"/>
              </a:lnSpc>
              <a:spcBef>
                <a:spcPts val="370"/>
              </a:spcBef>
              <a:buSzPct val="94736"/>
              <a:buChar char="•"/>
              <a:tabLst>
                <a:tab pos="131445" algn="l"/>
              </a:tabLst>
            </a:pPr>
            <a:r>
              <a:rPr sz="2000" dirty="0" err="1">
                <a:latin typeface="Agency FB" panose="020B0503020202020204" pitchFamily="34" charset="0"/>
                <a:cs typeface="Calibri"/>
              </a:rPr>
              <a:t>Kişi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madde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kullanımını</a:t>
            </a:r>
            <a:r>
              <a:rPr sz="2000"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bırakır,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yeniden</a:t>
            </a:r>
            <a:r>
              <a:rPr sz="2000"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başlar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ve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bu</a:t>
            </a:r>
            <a:r>
              <a:rPr sz="2000" spc="-5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döngü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tekrarlar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.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31445" indent="-127000">
              <a:lnSpc>
                <a:spcPct val="100000"/>
              </a:lnSpc>
              <a:buSzPct val="94736"/>
              <a:buChar char="•"/>
              <a:tabLst>
                <a:tab pos="13144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Herkes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bağımlı</a:t>
            </a:r>
            <a:r>
              <a:rPr sz="2000"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olabilir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.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31445" indent="-127000">
              <a:lnSpc>
                <a:spcPct val="100000"/>
              </a:lnSpc>
              <a:buSzPct val="94736"/>
              <a:buChar char="•"/>
              <a:tabLst>
                <a:tab pos="131445" algn="l"/>
              </a:tabLst>
            </a:pPr>
            <a:r>
              <a:rPr sz="2000" spc="-10" dirty="0">
                <a:latin typeface="Agency FB" panose="020B0503020202020204" pitchFamily="34" charset="0"/>
                <a:cs typeface="Calibri"/>
              </a:rPr>
              <a:t>Bağımlılık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ömür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boyu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süren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beyin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hastalığıdır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.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31445" indent="-127000">
              <a:lnSpc>
                <a:spcPct val="100000"/>
              </a:lnSpc>
              <a:buSzPct val="94736"/>
              <a:buChar char="•"/>
              <a:tabLst>
                <a:tab pos="13144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Kişi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istemese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bile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beyin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maddeyi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Calibri"/>
              </a:rPr>
              <a:t>ister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.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31445" indent="-127000">
              <a:lnSpc>
                <a:spcPct val="100000"/>
              </a:lnSpc>
              <a:buSzPct val="94736"/>
              <a:buChar char="•"/>
              <a:tabLst>
                <a:tab pos="131445" algn="l"/>
              </a:tabLst>
            </a:pPr>
            <a:r>
              <a:rPr sz="2000" dirty="0">
                <a:latin typeface="Agency FB" panose="020B0503020202020204" pitchFamily="34" charset="0"/>
                <a:cs typeface="Calibri"/>
              </a:rPr>
              <a:t>Sadece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bir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irade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meselesi</a:t>
            </a:r>
            <a:r>
              <a:rPr sz="2000"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değildir.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8733D5C4-09BD-2EC6-8000-A80E14E379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89949" y="4722829"/>
            <a:ext cx="2132921" cy="20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0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1831A-637E-158B-FCEC-01E98635A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83641CA-659C-3690-4764-3E9E9A620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39FB172-CDCB-F99A-E99C-346910BF56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7EA8AEAE-E80C-11B5-FEBB-2579D8138C75}"/>
              </a:ext>
            </a:extLst>
          </p:cNvPr>
          <p:cNvSpPr txBox="1">
            <a:spLocks/>
          </p:cNvSpPr>
          <p:nvPr/>
        </p:nvSpPr>
        <p:spPr>
          <a:xfrm>
            <a:off x="2549965" y="914400"/>
            <a:ext cx="70920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 err="1">
                <a:latin typeface="Agency FB" panose="020B0503020202020204" pitchFamily="34" charset="0"/>
              </a:rPr>
              <a:t>Bağımlılık</a:t>
            </a:r>
            <a:r>
              <a:rPr lang="en-US" sz="2800" b="1" spc="-80" dirty="0"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latin typeface="Agency FB" panose="020B0503020202020204" pitchFamily="34" charset="0"/>
              </a:rPr>
              <a:t>Tekrarlayan</a:t>
            </a:r>
            <a:r>
              <a:rPr lang="en-US" sz="2800" b="1" spc="-80" dirty="0">
                <a:latin typeface="Agency FB" panose="020B0503020202020204" pitchFamily="34" charset="0"/>
              </a:rPr>
              <a:t> </a:t>
            </a:r>
            <a:r>
              <a:rPr lang="en-US" sz="2800" b="1" dirty="0">
                <a:latin typeface="Agency FB" panose="020B0503020202020204" pitchFamily="34" charset="0"/>
              </a:rPr>
              <a:t>Bir</a:t>
            </a:r>
            <a:r>
              <a:rPr lang="en-US" sz="2800" b="1" spc="-80" dirty="0">
                <a:latin typeface="Agency FB" panose="020B0503020202020204" pitchFamily="34" charset="0"/>
              </a:rPr>
              <a:t> </a:t>
            </a:r>
            <a:r>
              <a:rPr lang="en-US" sz="2800" b="1" spc="-10" dirty="0" err="1">
                <a:latin typeface="Agency FB" panose="020B0503020202020204" pitchFamily="34" charset="0"/>
              </a:rPr>
              <a:t>Hastalıktır</a:t>
            </a:r>
            <a:endParaRPr lang="en-US" sz="2800" b="1" spc="-10" dirty="0">
              <a:latin typeface="Agency FB" panose="020B0503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1367A4B-CCAF-C9FF-2F05-660677FC99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412" t="22483" r="12052" b="17472"/>
          <a:stretch/>
        </p:blipFill>
        <p:spPr>
          <a:xfrm>
            <a:off x="1539624" y="1636614"/>
            <a:ext cx="8442572" cy="46316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796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C1ADF-FE02-0C10-1D98-1A814CF37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DBBEC916-A69D-C490-124A-44A33F65C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5E29669-3F05-6CEC-520A-66C40788D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5BEC8546-6418-D25D-4AB7-2AD703BB331B}"/>
              </a:ext>
            </a:extLst>
          </p:cNvPr>
          <p:cNvSpPr txBox="1">
            <a:spLocks/>
          </p:cNvSpPr>
          <p:nvPr/>
        </p:nvSpPr>
        <p:spPr>
          <a:xfrm>
            <a:off x="2549965" y="914400"/>
            <a:ext cx="70920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 err="1">
                <a:latin typeface="Agency FB" panose="020B0503020202020204" pitchFamily="34" charset="0"/>
              </a:rPr>
              <a:t>Bağımlılık</a:t>
            </a:r>
            <a:r>
              <a:rPr lang="en-US" sz="2400" b="1" spc="-80" dirty="0">
                <a:latin typeface="Agency FB" panose="020B0503020202020204" pitchFamily="34" charset="0"/>
              </a:rPr>
              <a:t> </a:t>
            </a:r>
            <a:r>
              <a:rPr lang="en-US" sz="2400" b="1" dirty="0" err="1">
                <a:latin typeface="Agency FB" panose="020B0503020202020204" pitchFamily="34" charset="0"/>
              </a:rPr>
              <a:t>Tekrarlayan</a:t>
            </a:r>
            <a:r>
              <a:rPr lang="en-US" sz="2400" b="1" spc="-80" dirty="0">
                <a:latin typeface="Agency FB" panose="020B0503020202020204" pitchFamily="34" charset="0"/>
              </a:rPr>
              <a:t> </a:t>
            </a:r>
            <a:r>
              <a:rPr lang="en-US" sz="2400" b="1" dirty="0">
                <a:latin typeface="Agency FB" panose="020B0503020202020204" pitchFamily="34" charset="0"/>
              </a:rPr>
              <a:t>Bir</a:t>
            </a:r>
            <a:r>
              <a:rPr lang="en-US" sz="2400" b="1" spc="-80" dirty="0">
                <a:latin typeface="Agency FB" panose="020B0503020202020204" pitchFamily="34" charset="0"/>
              </a:rPr>
              <a:t> </a:t>
            </a:r>
            <a:r>
              <a:rPr lang="en-US" sz="2400" b="1" spc="-10" dirty="0" err="1">
                <a:latin typeface="Agency FB" panose="020B0503020202020204" pitchFamily="34" charset="0"/>
              </a:rPr>
              <a:t>Hastalıktır</a:t>
            </a:r>
            <a:endParaRPr lang="en-US" sz="2400" b="1" spc="-10" dirty="0">
              <a:latin typeface="Agency FB" panose="020B0503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5722054-2617-7677-A552-8D802DB1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565" t="42122" r="14566" b="15152"/>
          <a:stretch/>
        </p:blipFill>
        <p:spPr>
          <a:xfrm>
            <a:off x="2073753" y="2143285"/>
            <a:ext cx="8044492" cy="34588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35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A96DA-B5CB-57F5-6EFE-BE9C36C23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D09D99E-D0DA-C8EB-9EC2-627EACB73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3864845-8FB5-46AD-499B-FF0167046D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E7D43AB1-2451-9B3F-0CDF-0A2DA1D449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087" t="21920" r="26412" b="22076"/>
          <a:stretch/>
        </p:blipFill>
        <p:spPr>
          <a:xfrm>
            <a:off x="2844231" y="278694"/>
            <a:ext cx="6503537" cy="63006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7531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1763</Words>
  <Application>Microsoft Office PowerPoint</Application>
  <PresentationFormat>Geniş ekran</PresentationFormat>
  <Paragraphs>232</Paragraphs>
  <Slides>45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45</vt:i4>
      </vt:variant>
    </vt:vector>
  </HeadingPairs>
  <TitlesOfParts>
    <vt:vector size="53" baseType="lpstr">
      <vt:lpstr>Agency FB</vt:lpstr>
      <vt:lpstr>Arial</vt:lpstr>
      <vt:lpstr>Arial Black</vt:lpstr>
      <vt:lpstr>Calibri</vt:lpstr>
      <vt:lpstr>Calibri Light</vt:lpstr>
      <vt:lpstr>Microsoft Sans Serif</vt:lpstr>
      <vt:lpstr>Tahoma</vt:lpstr>
      <vt:lpstr>Office Teması</vt:lpstr>
      <vt:lpstr>ALKOL-MADDE EĞİTİMİ 2025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BAŞLIK</dc:title>
  <dc:creator>HP</dc:creator>
  <cp:lastModifiedBy>qualitymanager lagohotel</cp:lastModifiedBy>
  <cp:revision>60</cp:revision>
  <dcterms:created xsi:type="dcterms:W3CDTF">2024-05-01T13:20:34Z</dcterms:created>
  <dcterms:modified xsi:type="dcterms:W3CDTF">2025-04-17T11:40:43Z</dcterms:modified>
</cp:coreProperties>
</file>